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3"/>
  </p:notesMasterIdLst>
  <p:handoutMasterIdLst>
    <p:handoutMasterId r:id="rId24"/>
  </p:handoutMasterIdLst>
  <p:sldIdLst>
    <p:sldId id="3210" r:id="rId2"/>
    <p:sldId id="3217" r:id="rId3"/>
    <p:sldId id="3224" r:id="rId4"/>
    <p:sldId id="3195" r:id="rId5"/>
    <p:sldId id="3218" r:id="rId6"/>
    <p:sldId id="3196" r:id="rId7"/>
    <p:sldId id="3190" r:id="rId8"/>
    <p:sldId id="3204" r:id="rId9"/>
    <p:sldId id="3219" r:id="rId10"/>
    <p:sldId id="3197" r:id="rId11"/>
    <p:sldId id="3200" r:id="rId12"/>
    <p:sldId id="3205" r:id="rId13"/>
    <p:sldId id="3193" r:id="rId14"/>
    <p:sldId id="3220" r:id="rId15"/>
    <p:sldId id="3194" r:id="rId16"/>
    <p:sldId id="3191" r:id="rId17"/>
    <p:sldId id="3221" r:id="rId18"/>
    <p:sldId id="3199" r:id="rId19"/>
    <p:sldId id="3198" r:id="rId20"/>
    <p:sldId id="3225" r:id="rId21"/>
    <p:sldId id="3223" r:id="rId22"/>
  </p:sldIdLst>
  <p:sldSz cx="12858750" cy="7232650"/>
  <p:notesSz cx="6858000" cy="9144000"/>
  <p:custDataLst>
    <p:tags r:id="rId2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1C6"/>
    <a:srgbClr val="0FC7D3"/>
    <a:srgbClr val="EC206C"/>
    <a:srgbClr val="BC148E"/>
    <a:srgbClr val="0A1A3B"/>
    <a:srgbClr val="CE000D"/>
    <a:srgbClr val="FE67BE"/>
    <a:srgbClr val="84004C"/>
    <a:srgbClr val="8B2FC3"/>
    <a:srgbClr val="C924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732" autoAdjust="0"/>
    <p:restoredTop sz="92986" autoAdjust="0"/>
  </p:normalViewPr>
  <p:slideViewPr>
    <p:cSldViewPr>
      <p:cViewPr>
        <p:scale>
          <a:sx n="70" d="100"/>
          <a:sy n="70" d="100"/>
        </p:scale>
        <p:origin x="-810" y="-96"/>
      </p:cViewPr>
      <p:guideLst>
        <p:guide orient="horz" pos="328"/>
        <p:guide orient="horz" pos="4183"/>
        <p:guide pos="4050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2019/11/5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2019/11/5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13495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313C-6B84-469A-A8BF-E1E0C9F599AB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471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605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7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313C-6B84-469A-A8BF-E1E0C9F599AB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335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561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9460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246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6050" y="514350"/>
            <a:ext cx="4573588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53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313C-6B84-469A-A8BF-E1E0C9F599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843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68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760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B313C-6B84-469A-A8BF-E1E0C9F599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8021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87638" y="514350"/>
            <a:ext cx="4570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dirty="0" smtClean="0"/>
              <a:t>My First Template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96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84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245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2019/11/5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ou18kursk.ru/attachments/article/72/glaznaya_gimnastika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vixri.com/d/Suxin%20I.G.%20_Shaxmaty%20dlja%20samyx%20malenkix%202008.pdf" TargetMode="External"/><Relationship Id="rId5" Type="http://schemas.openxmlformats.org/officeDocument/2006/relationships/hyperlink" Target="https://www.maam.ru/detskijsad/-puteshestvie-v-cherno-beloe-korolevstvo-znakomstvo-detei-s-shahmatnymi-figurami.html" TargetMode="External"/><Relationship Id="rId4" Type="http://schemas.openxmlformats.org/officeDocument/2006/relationships/hyperlink" Target="https://infourok.ru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7788" y="0"/>
            <a:ext cx="12858750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308695" y="736004"/>
            <a:ext cx="602988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ru-RU" altLang="zh-CN" sz="4000" b="1" kern="2000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Arial" panose="020B0604020202020204" pitchFamily="34" charset="0"/>
              </a:rPr>
              <a:t>Знакомство с шахматными фигурами</a:t>
            </a:r>
            <a:endParaRPr lang="zh-CN" altLang="en-US" sz="4000" b="1" kern="2000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5997327" y="5272509"/>
            <a:ext cx="6588732" cy="1780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2109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Подготовила: Титова Наталья Ивановна воспитатель подготовительной группы компенсирующей направленности для детей с ТНР</a:t>
            </a:r>
            <a:endParaRPr lang="en-US" altLang="zh-CN" sz="2109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2871" y="103321"/>
            <a:ext cx="9721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Sitka Small" panose="02000505000000020004" pitchFamily="2" charset="0"/>
              </a:rPr>
              <a:t>Муниципальное автономное дошкольное образовательное учреждение “Детский сад комбинированной направленности № 9” г. </a:t>
            </a:r>
            <a:r>
              <a:rPr lang="ru-RU" b="1" smtClean="0">
                <a:latin typeface="Sitka Small" panose="02000505000000020004" pitchFamily="2" charset="0"/>
              </a:rPr>
              <a:t>Сосновоборска</a:t>
            </a:r>
            <a:r>
              <a:rPr lang="ru-RU" b="1" dirty="0">
                <a:latin typeface="Sitka Small" panose="02000505000000020004" pitchFamily="2" charset="0"/>
              </a:rPr>
              <a:t> </a:t>
            </a:r>
            <a:endParaRPr lang="ru-RU" b="1" dirty="0">
              <a:latin typeface="Sitka Small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58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0">
        <p:cut/>
      </p:transition>
    </mc:Choice>
    <mc:Fallback xmlns="">
      <p:transition advTm="0">
        <p:cut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9" grpId="0"/>
          <p:bldP spid="2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6687" y="5056485"/>
            <a:ext cx="124060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Все плакали, долго горевали. Все знали, что эти два брата не уживутся вместе. Так и случилось- они поделили большое королевское владение по квадратикам, черный принц  раскрасил свою территорию в черный цвет, а белый принц в белый цвет. Каждый имел свою армию, своих лошадей, свою границу- живи и радуйся!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9" t="13992" r="38428" b="24067"/>
          <a:stretch/>
        </p:blipFill>
        <p:spPr bwMode="auto">
          <a:xfrm>
            <a:off x="0" y="0"/>
            <a:ext cx="12858749" cy="505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6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833" y="4840461"/>
            <a:ext cx="1224135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Они 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растеряли те качества, которые подарила им 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колдунья-повариха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все время поднимали друг на друга 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войну. И 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в одно 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солнечное 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утро они проснулись маленькими твердыми, как камень, фигурками. Не могли не шевельнуться, ни глазом моргнуть-исполнилось предсказание колдуньи-прекрасные 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принцы, 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со всей королевской свитой, армией, владениями, превратились в игрушки.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" t="14552" r="28171" b="24067"/>
          <a:stretch/>
        </p:blipFill>
        <p:spPr bwMode="auto">
          <a:xfrm>
            <a:off x="0" y="1"/>
            <a:ext cx="12858749" cy="484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25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14557" r="29451" b="27047"/>
          <a:stretch/>
        </p:blipFill>
        <p:spPr bwMode="auto">
          <a:xfrm>
            <a:off x="0" y="0"/>
            <a:ext cx="12858749" cy="723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00783" y="159941"/>
            <a:ext cx="9433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С тех пор много воды утекло, но люди все еще играют с этими причудливыми фигурками, далеко напоминающими живых людей.    </a:t>
            </a:r>
          </a:p>
        </p:txBody>
      </p:sp>
    </p:spTree>
    <p:extLst>
      <p:ext uri="{BB962C8B-B14F-4D97-AF65-F5344CB8AC3E}">
        <p14:creationId xmlns:p14="http://schemas.microsoft.com/office/powerpoint/2010/main" val="47955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1"/>
          <p:cNvGrpSpPr>
            <a:grpSpLocks/>
          </p:cNvGrpSpPr>
          <p:nvPr/>
        </p:nvGrpSpPr>
        <p:grpSpPr bwMode="auto">
          <a:xfrm>
            <a:off x="2756967" y="923705"/>
            <a:ext cx="5549561" cy="5618724"/>
            <a:chOff x="0" y="0"/>
            <a:chExt cx="7656017" cy="9235797"/>
          </a:xfrm>
        </p:grpSpPr>
        <p:sp>
          <p:nvSpPr>
            <p:cNvPr id="36866" name="AutoShape 2"/>
            <p:cNvSpPr>
              <a:spLocks/>
            </p:cNvSpPr>
            <p:nvPr/>
          </p:nvSpPr>
          <p:spPr bwMode="auto">
            <a:xfrm>
              <a:off x="0" y="0"/>
              <a:ext cx="7656017" cy="8765911"/>
            </a:xfrm>
            <a:custGeom>
              <a:avLst/>
              <a:gdLst>
                <a:gd name="T0" fmla="*/ 3828009 w 21478"/>
                <a:gd name="T1" fmla="*/ 4418202 h 21513"/>
                <a:gd name="T2" fmla="*/ 3828009 w 21478"/>
                <a:gd name="T3" fmla="*/ 4418202 h 21513"/>
                <a:gd name="T4" fmla="*/ 3828009 w 21478"/>
                <a:gd name="T5" fmla="*/ 4418202 h 21513"/>
                <a:gd name="T6" fmla="*/ 3828009 w 21478"/>
                <a:gd name="T7" fmla="*/ 4418202 h 2151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78" h="21513">
                  <a:moveTo>
                    <a:pt x="4795" y="18732"/>
                  </a:moveTo>
                  <a:cubicBezTo>
                    <a:pt x="5386" y="17487"/>
                    <a:pt x="5279" y="16073"/>
                    <a:pt x="4506" y="14906"/>
                  </a:cubicBezTo>
                  <a:cubicBezTo>
                    <a:pt x="4367" y="14697"/>
                    <a:pt x="4208" y="14498"/>
                    <a:pt x="4030" y="14313"/>
                  </a:cubicBezTo>
                  <a:cubicBezTo>
                    <a:pt x="2650" y="13526"/>
                    <a:pt x="1575" y="12439"/>
                    <a:pt x="880" y="11191"/>
                  </a:cubicBezTo>
                  <a:cubicBezTo>
                    <a:pt x="213" y="9996"/>
                    <a:pt x="-106" y="8647"/>
                    <a:pt x="31" y="7270"/>
                  </a:cubicBezTo>
                  <a:cubicBezTo>
                    <a:pt x="144" y="6136"/>
                    <a:pt x="577" y="5045"/>
                    <a:pt x="1292" y="4093"/>
                  </a:cubicBezTo>
                  <a:cubicBezTo>
                    <a:pt x="2009" y="3076"/>
                    <a:pt x="2975" y="2221"/>
                    <a:pt x="4111" y="1584"/>
                  </a:cubicBezTo>
                  <a:cubicBezTo>
                    <a:pt x="5290" y="922"/>
                    <a:pt x="6632" y="507"/>
                    <a:pt x="8023" y="261"/>
                  </a:cubicBezTo>
                  <a:cubicBezTo>
                    <a:pt x="9991" y="-87"/>
                    <a:pt x="12019" y="-87"/>
                    <a:pt x="13988" y="259"/>
                  </a:cubicBezTo>
                  <a:cubicBezTo>
                    <a:pt x="14807" y="409"/>
                    <a:pt x="15607" y="623"/>
                    <a:pt x="16382" y="898"/>
                  </a:cubicBezTo>
                  <a:cubicBezTo>
                    <a:pt x="17093" y="1150"/>
                    <a:pt x="17776" y="1446"/>
                    <a:pt x="18449" y="1768"/>
                  </a:cubicBezTo>
                  <a:cubicBezTo>
                    <a:pt x="19172" y="2114"/>
                    <a:pt x="19730" y="2635"/>
                    <a:pt x="20130" y="3083"/>
                  </a:cubicBezTo>
                  <a:cubicBezTo>
                    <a:pt x="20410" y="3396"/>
                    <a:pt x="20510" y="3769"/>
                    <a:pt x="20175" y="3950"/>
                  </a:cubicBezTo>
                  <a:cubicBezTo>
                    <a:pt x="20089" y="3996"/>
                    <a:pt x="19988" y="4007"/>
                    <a:pt x="19892" y="4021"/>
                  </a:cubicBezTo>
                  <a:cubicBezTo>
                    <a:pt x="19766" y="4040"/>
                    <a:pt x="19642" y="4067"/>
                    <a:pt x="19518" y="4103"/>
                  </a:cubicBezTo>
                  <a:cubicBezTo>
                    <a:pt x="19362" y="4131"/>
                    <a:pt x="19241" y="4238"/>
                    <a:pt x="19211" y="4374"/>
                  </a:cubicBezTo>
                  <a:cubicBezTo>
                    <a:pt x="19169" y="4558"/>
                    <a:pt x="19301" y="4725"/>
                    <a:pt x="19407" y="4888"/>
                  </a:cubicBezTo>
                  <a:cubicBezTo>
                    <a:pt x="19711" y="5354"/>
                    <a:pt x="19813" y="5853"/>
                    <a:pt x="19873" y="6355"/>
                  </a:cubicBezTo>
                  <a:cubicBezTo>
                    <a:pt x="19936" y="6893"/>
                    <a:pt x="19957" y="7452"/>
                    <a:pt x="19868" y="8014"/>
                  </a:cubicBezTo>
                  <a:cubicBezTo>
                    <a:pt x="19773" y="8618"/>
                    <a:pt x="19552" y="9232"/>
                    <a:pt x="19558" y="9842"/>
                  </a:cubicBezTo>
                  <a:cubicBezTo>
                    <a:pt x="19566" y="10497"/>
                    <a:pt x="19841" y="11132"/>
                    <a:pt x="20363" y="11601"/>
                  </a:cubicBezTo>
                  <a:cubicBezTo>
                    <a:pt x="20589" y="11804"/>
                    <a:pt x="20856" y="11968"/>
                    <a:pt x="21101" y="12154"/>
                  </a:cubicBezTo>
                  <a:cubicBezTo>
                    <a:pt x="21288" y="12296"/>
                    <a:pt x="21464" y="12458"/>
                    <a:pt x="21477" y="12666"/>
                  </a:cubicBezTo>
                  <a:cubicBezTo>
                    <a:pt x="21493" y="12926"/>
                    <a:pt x="21258" y="13131"/>
                    <a:pt x="21002" y="13295"/>
                  </a:cubicBezTo>
                  <a:cubicBezTo>
                    <a:pt x="20866" y="13381"/>
                    <a:pt x="20726" y="13462"/>
                    <a:pt x="20580" y="13535"/>
                  </a:cubicBezTo>
                  <a:cubicBezTo>
                    <a:pt x="20330" y="13543"/>
                    <a:pt x="20109" y="13661"/>
                    <a:pt x="19985" y="13842"/>
                  </a:cubicBezTo>
                  <a:cubicBezTo>
                    <a:pt x="19944" y="13902"/>
                    <a:pt x="19914" y="13969"/>
                    <a:pt x="19905" y="14041"/>
                  </a:cubicBezTo>
                  <a:cubicBezTo>
                    <a:pt x="19890" y="14168"/>
                    <a:pt x="19946" y="14294"/>
                    <a:pt x="20056" y="14377"/>
                  </a:cubicBezTo>
                  <a:cubicBezTo>
                    <a:pt x="20132" y="14531"/>
                    <a:pt x="20196" y="14684"/>
                    <a:pt x="20250" y="14838"/>
                  </a:cubicBezTo>
                  <a:cubicBezTo>
                    <a:pt x="20286" y="14941"/>
                    <a:pt x="20320" y="15054"/>
                    <a:pt x="20267" y="15160"/>
                  </a:cubicBezTo>
                  <a:cubicBezTo>
                    <a:pt x="20198" y="15294"/>
                    <a:pt x="19995" y="15356"/>
                    <a:pt x="19971" y="15506"/>
                  </a:cubicBezTo>
                  <a:cubicBezTo>
                    <a:pt x="19958" y="15585"/>
                    <a:pt x="20003" y="15663"/>
                    <a:pt x="20084" y="15700"/>
                  </a:cubicBezTo>
                  <a:cubicBezTo>
                    <a:pt x="20379" y="16058"/>
                    <a:pt x="20033" y="16550"/>
                    <a:pt x="19534" y="16481"/>
                  </a:cubicBezTo>
                  <a:cubicBezTo>
                    <a:pt x="19476" y="16473"/>
                    <a:pt x="19419" y="16454"/>
                    <a:pt x="19369" y="16427"/>
                  </a:cubicBezTo>
                  <a:cubicBezTo>
                    <a:pt x="20003" y="17092"/>
                    <a:pt x="19736" y="18103"/>
                    <a:pt x="18832" y="18456"/>
                  </a:cubicBezTo>
                  <a:cubicBezTo>
                    <a:pt x="18439" y="18609"/>
                    <a:pt x="17996" y="18585"/>
                    <a:pt x="17568" y="18545"/>
                  </a:cubicBezTo>
                  <a:cubicBezTo>
                    <a:pt x="16762" y="18471"/>
                    <a:pt x="15909" y="18366"/>
                    <a:pt x="15220" y="18742"/>
                  </a:cubicBezTo>
                  <a:cubicBezTo>
                    <a:pt x="15072" y="18823"/>
                    <a:pt x="14940" y="18925"/>
                    <a:pt x="14828" y="19042"/>
                  </a:cubicBezTo>
                  <a:cubicBezTo>
                    <a:pt x="14395" y="19484"/>
                    <a:pt x="14095" y="20013"/>
                    <a:pt x="13956" y="20581"/>
                  </a:cubicBezTo>
                  <a:cubicBezTo>
                    <a:pt x="13881" y="20887"/>
                    <a:pt x="13855" y="21200"/>
                    <a:pt x="13876" y="21513"/>
                  </a:cubicBezTo>
                  <a:lnTo>
                    <a:pt x="4795" y="1873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867" name="AutoShape 3"/>
            <p:cNvSpPr>
              <a:spLocks/>
            </p:cNvSpPr>
            <p:nvPr/>
          </p:nvSpPr>
          <p:spPr bwMode="auto">
            <a:xfrm>
              <a:off x="1007998" y="7537223"/>
              <a:ext cx="4163742" cy="1698574"/>
            </a:xfrm>
            <a:custGeom>
              <a:avLst/>
              <a:gdLst>
                <a:gd name="T0" fmla="*/ 2081871 w 21600"/>
                <a:gd name="T1" fmla="*/ 849287 h 21600"/>
                <a:gd name="T2" fmla="*/ 2081871 w 21600"/>
                <a:gd name="T3" fmla="*/ 849287 h 21600"/>
                <a:gd name="T4" fmla="*/ 2081871 w 21600"/>
                <a:gd name="T5" fmla="*/ 849287 h 21600"/>
                <a:gd name="T6" fmla="*/ 2081871 w 21600"/>
                <a:gd name="T7" fmla="*/ 84928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4895"/>
                  </a:moveTo>
                  <a:lnTo>
                    <a:pt x="2391" y="0"/>
                  </a:lnTo>
                  <a:lnTo>
                    <a:pt x="21599" y="11351"/>
                  </a:lnTo>
                  <a:lnTo>
                    <a:pt x="20383" y="21600"/>
                  </a:lnTo>
                  <a:lnTo>
                    <a:pt x="0" y="14895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pPr>
                <a:lnSpc>
                  <a:spcPct val="120000"/>
                </a:lnSpc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2" name="矩形 41"/>
          <p:cNvSpPr/>
          <p:nvPr/>
        </p:nvSpPr>
        <p:spPr>
          <a:xfrm>
            <a:off x="1172791" y="200236"/>
            <a:ext cx="10585176" cy="723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zh-CN" sz="4000" b="1" dirty="0" smtClean="0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sym typeface="Arial" panose="020B0604020202020204" pitchFamily="34" charset="0"/>
              </a:rPr>
              <a:t>Знакомство с шахматными фигурами</a:t>
            </a:r>
            <a:endParaRPr lang="zh-CN" altLang="en-US" sz="4000" b="1" dirty="0">
              <a:solidFill>
                <a:schemeClr val="bg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1" t="14739" r="36160" b="24441"/>
          <a:stretch/>
        </p:blipFill>
        <p:spPr bwMode="auto">
          <a:xfrm rot="21063595">
            <a:off x="3966303" y="1671899"/>
            <a:ext cx="2930676" cy="195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3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0">
        <p14:shred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7005369" y="3003360"/>
            <a:ext cx="2261879" cy="830894"/>
            <a:chOff x="9650516" y="1495302"/>
            <a:chExt cx="2262158" cy="830997"/>
          </a:xfrm>
        </p:grpSpPr>
        <p:sp>
          <p:nvSpPr>
            <p:cNvPr id="29" name="矩形 28"/>
            <p:cNvSpPr/>
            <p:nvPr/>
          </p:nvSpPr>
          <p:spPr>
            <a:xfrm>
              <a:off x="9650516" y="1495302"/>
              <a:ext cx="2262158" cy="46166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spc="300" dirty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</a:rPr>
                <a:t>相关标题文字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9967109" y="1956967"/>
              <a:ext cx="1628972" cy="369332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Franklin Gothic Book" panose="020B0503020102020204" pitchFamily="34" charset="0"/>
                  <a:ea typeface="微软雅黑" panose="020B0503020204020204" pitchFamily="34" charset="-122"/>
                </a:rPr>
                <a:t>THE HEADLINE</a:t>
              </a:r>
              <a:endParaRPr lang="zh-CN" altLang="en-US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9" t="14552" r="39057" b="26493"/>
          <a:stretch/>
        </p:blipFill>
        <p:spPr bwMode="auto">
          <a:xfrm>
            <a:off x="1676847" y="0"/>
            <a:ext cx="9895762" cy="72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55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4179" r="39089" b="25933"/>
          <a:stretch/>
        </p:blipFill>
        <p:spPr bwMode="auto">
          <a:xfrm>
            <a:off x="1604839" y="231949"/>
            <a:ext cx="9149597" cy="6710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00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4" t="14925" r="39162" b="26119"/>
          <a:stretch/>
        </p:blipFill>
        <p:spPr bwMode="auto">
          <a:xfrm>
            <a:off x="1748855" y="159941"/>
            <a:ext cx="9189330" cy="66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88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7005369" y="3003360"/>
            <a:ext cx="2261879" cy="830894"/>
            <a:chOff x="9650516" y="1495302"/>
            <a:chExt cx="2262158" cy="830997"/>
          </a:xfrm>
        </p:grpSpPr>
        <p:sp>
          <p:nvSpPr>
            <p:cNvPr id="29" name="矩形 28"/>
            <p:cNvSpPr/>
            <p:nvPr/>
          </p:nvSpPr>
          <p:spPr>
            <a:xfrm>
              <a:off x="9650516" y="1495302"/>
              <a:ext cx="2262158" cy="46166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spc="300" dirty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</a:rPr>
                <a:t>相关标题文字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9967109" y="1956967"/>
              <a:ext cx="1628972" cy="369332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Franklin Gothic Book" panose="020B0503020102020204" pitchFamily="34" charset="0"/>
                  <a:ea typeface="微软雅黑" panose="020B0503020204020204" pitchFamily="34" charset="-122"/>
                </a:rPr>
                <a:t>THE HEADLINE</a:t>
              </a:r>
              <a:endParaRPr lang="zh-CN" altLang="en-US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14552" r="39058" b="25187"/>
          <a:stretch/>
        </p:blipFill>
        <p:spPr bwMode="auto">
          <a:xfrm>
            <a:off x="1616247" y="162099"/>
            <a:ext cx="9421640" cy="693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35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8" t="14615" r="39492" b="26539"/>
          <a:stretch/>
        </p:blipFill>
        <p:spPr bwMode="auto">
          <a:xfrm>
            <a:off x="1820863" y="0"/>
            <a:ext cx="9123431" cy="71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59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flip dir="r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4" t="14552" r="38638" b="24814"/>
          <a:stretch/>
        </p:blipFill>
        <p:spPr bwMode="auto">
          <a:xfrm>
            <a:off x="1820863" y="159941"/>
            <a:ext cx="9215569" cy="688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椭圆 40"/>
          <p:cNvSpPr/>
          <p:nvPr/>
        </p:nvSpPr>
        <p:spPr>
          <a:xfrm>
            <a:off x="1172791" y="1600101"/>
            <a:ext cx="4464495" cy="4896544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  <a:lumOff val="5000"/>
                </a:schemeClr>
              </a:gs>
              <a:gs pos="0">
                <a:schemeClr val="bg1">
                  <a:lumMod val="75000"/>
                </a:schemeClr>
              </a:gs>
              <a:gs pos="70000">
                <a:srgbClr val="FAFAFA"/>
              </a:gs>
            </a:gsLst>
            <a:lin ang="8100000" scaled="1"/>
            <a:tileRect/>
          </a:gradFill>
          <a:ln w="25400">
            <a:solidFill>
              <a:schemeClr val="bg1"/>
            </a:solidFill>
          </a:ln>
          <a:effectLst>
            <a:outerShdw blurRad="254000" dist="1905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50">
              <a:solidFill>
                <a:schemeClr val="tx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008764" y="1884909"/>
            <a:ext cx="841222" cy="841222"/>
            <a:chOff x="3529981" y="507683"/>
            <a:chExt cx="598350" cy="598350"/>
          </a:xfrm>
        </p:grpSpPr>
        <p:sp>
          <p:nvSpPr>
            <p:cNvPr id="4" name="椭圆 3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76317" y="558577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7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01</a:t>
              </a:r>
              <a:endParaRPr lang="zh-CN" altLang="en-US" sz="3937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7312688" y="1870206"/>
            <a:ext cx="5504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познакомить детей с шахматными фигурами.</a:t>
            </a:r>
          </a:p>
          <a:p>
            <a:endParaRPr lang="zh-CN" altLang="en-US" sz="1200" b="1" dirty="0">
              <a:solidFill>
                <a:schemeClr val="accent3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6056931" y="2993919"/>
            <a:ext cx="841222" cy="841222"/>
            <a:chOff x="3529981" y="507683"/>
            <a:chExt cx="598350" cy="598350"/>
          </a:xfrm>
        </p:grpSpPr>
        <p:sp>
          <p:nvSpPr>
            <p:cNvPr id="48" name="椭圆 47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2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567571" y="598214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7" dirty="0">
                  <a:solidFill>
                    <a:schemeClr val="accent2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02</a:t>
              </a:r>
              <a:endParaRPr lang="zh-CN" altLang="en-US" sz="3937" dirty="0">
                <a:solidFill>
                  <a:schemeClr val="accent2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901080" y="1829275"/>
            <a:ext cx="1056595" cy="4227475"/>
            <a:chOff x="5901014" y="1112411"/>
            <a:chExt cx="1056725" cy="4227997"/>
          </a:xfrm>
        </p:grpSpPr>
        <p:sp>
          <p:nvSpPr>
            <p:cNvPr id="31" name="弧形 30"/>
            <p:cNvSpPr/>
            <p:nvPr/>
          </p:nvSpPr>
          <p:spPr>
            <a:xfrm>
              <a:off x="5901014" y="3226592"/>
              <a:ext cx="1056724" cy="1056724"/>
            </a:xfrm>
            <a:prstGeom prst="arc">
              <a:avLst>
                <a:gd name="adj1" fmla="val 16072548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9" name="弧形 28"/>
            <p:cNvSpPr/>
            <p:nvPr/>
          </p:nvSpPr>
          <p:spPr>
            <a:xfrm>
              <a:off x="5901014" y="1112411"/>
              <a:ext cx="1056724" cy="1056724"/>
            </a:xfrm>
            <a:prstGeom prst="arc">
              <a:avLst>
                <a:gd name="adj1" fmla="val 16200000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0" name="弧形 29"/>
            <p:cNvSpPr/>
            <p:nvPr/>
          </p:nvSpPr>
          <p:spPr>
            <a:xfrm flipH="1">
              <a:off x="5901015" y="2169503"/>
              <a:ext cx="1056724" cy="1056724"/>
            </a:xfrm>
            <a:prstGeom prst="arc">
              <a:avLst>
                <a:gd name="adj1" fmla="val 16169364"/>
                <a:gd name="adj2" fmla="val 528188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2" name="弧形 31"/>
            <p:cNvSpPr/>
            <p:nvPr/>
          </p:nvSpPr>
          <p:spPr>
            <a:xfrm flipH="1">
              <a:off x="5901015" y="4283684"/>
              <a:ext cx="1056724" cy="1056724"/>
            </a:xfrm>
            <a:prstGeom prst="arc">
              <a:avLst>
                <a:gd name="adj1" fmla="val 16152732"/>
                <a:gd name="adj2" fmla="val 520193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053833" y="4050877"/>
            <a:ext cx="841222" cy="841222"/>
            <a:chOff x="3529981" y="507683"/>
            <a:chExt cx="598350" cy="598350"/>
          </a:xfrm>
        </p:grpSpPr>
        <p:sp>
          <p:nvSpPr>
            <p:cNvPr id="57" name="椭圆 56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50">
                <a:solidFill>
                  <a:schemeClr val="accent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578518" y="582851"/>
              <a:ext cx="530353" cy="49656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altLang="zh-CN" sz="3937" dirty="0">
                  <a:solidFill>
                    <a:schemeClr val="accent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03</a:t>
              </a:r>
              <a:endParaRPr lang="zh-CN" altLang="en-US" sz="3937" dirty="0">
                <a:solidFill>
                  <a:schemeClr val="accent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7312688" y="4350515"/>
            <a:ext cx="52373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zh-CN" sz="2400" dirty="0" smtClean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воспитывать внимательность, терпимость.</a:t>
            </a:r>
            <a:endParaRPr lang="zh-CN" altLang="en-US" sz="2400" dirty="0">
              <a:solidFill>
                <a:schemeClr val="accent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9434" y="767363"/>
            <a:ext cx="8640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Цель</a:t>
            </a:r>
            <a:r>
              <a:rPr lang="ru-RU" sz="2400" dirty="0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познакомить детей с шахматными фигурами</a:t>
            </a:r>
            <a:endParaRPr lang="ru-RU" sz="2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8" name="矩形 14"/>
          <p:cNvSpPr/>
          <p:nvPr/>
        </p:nvSpPr>
        <p:spPr>
          <a:xfrm>
            <a:off x="7288014" y="2962424"/>
            <a:ext cx="5504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3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развивать ориентирование шахматных фигур на шахматной доске</a:t>
            </a:r>
            <a:endParaRPr lang="zh-CN" altLang="en-US" sz="2400" b="1" dirty="0">
              <a:solidFill>
                <a:schemeClr val="accent3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18243" r="50081" b="26014"/>
          <a:stretch/>
        </p:blipFill>
        <p:spPr bwMode="auto">
          <a:xfrm>
            <a:off x="1749433" y="2027586"/>
            <a:ext cx="3455805" cy="3884065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362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9" presetID="2" presetClass="entr" presetSubtype="3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7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15" grpId="0"/>
          <p:bldP spid="63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4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9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7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 animBg="1"/>
          <p:bldP spid="15" grpId="0"/>
          <p:bldP spid="63" grpId="0"/>
          <p:bldP spid="2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746" y="17872"/>
            <a:ext cx="12852004" cy="721477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14720" r="-640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64679" y="1024037"/>
            <a:ext cx="11953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Список источников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3"/>
              </a:rPr>
              <a:t>http</a:t>
            </a:r>
            <a:r>
              <a:rPr lang="en-US" sz="2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3"/>
              </a:rPr>
              <a:t>://</a:t>
            </a:r>
            <a:r>
              <a:rPr lang="en-US" sz="2400" b="1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3"/>
              </a:rPr>
              <a:t>dou18kursk.ru/attachments/article/72/glaznaya_gimnastika.pdf</a:t>
            </a:r>
            <a:endParaRPr lang="ru-RU" sz="2400" b="1" dirty="0" smtClean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4"/>
              </a:rPr>
              <a:t>https</a:t>
            </a:r>
            <a:r>
              <a:rPr lang="en-US" sz="2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4"/>
              </a:rPr>
              <a:t>://infourok.ru</a:t>
            </a:r>
            <a:r>
              <a:rPr lang="en-US" sz="2400" b="1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4"/>
              </a:rPr>
              <a:t>/</a:t>
            </a:r>
            <a:endParaRPr lang="ru-RU" sz="2400" b="1" dirty="0" smtClean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5"/>
              </a:rPr>
              <a:t>https://www.maam.ru/detskijsad/-</a:t>
            </a:r>
            <a:r>
              <a:rPr lang="en-US" sz="2400" b="1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5"/>
              </a:rPr>
              <a:t>puteshestvie-v-cherno-beloe-korolevstvo-znakomstvo-detei-s-shahmatnymi-figurami.html</a:t>
            </a:r>
            <a:endParaRPr lang="ru-RU" sz="2400" b="1" dirty="0" smtClean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b="1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6"/>
              </a:rPr>
              <a:t>http://www.vixri.com/d/Suxin%20I.G.%</a:t>
            </a:r>
            <a:r>
              <a:rPr lang="en-US" sz="2400" b="1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6"/>
              </a:rPr>
              <a:t>20_Shaxmaty%20dlja%20samyx%20malenkix%202008.pdf</a:t>
            </a:r>
            <a:endParaRPr lang="ru-RU" sz="2400" b="1" dirty="0" smtClean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endParaRPr lang="ru-RU" sz="24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696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08695" y="671266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</a:t>
            </a:r>
            <a:r>
              <a:rPr lang="en-US" altLang="zh-CN" sz="100" dirty="0" smtClean="0">
                <a:solidFill>
                  <a:prstClr val="white"/>
                </a:solidFill>
                <a:latin typeface="Calibri"/>
                <a:ea typeface="宋体"/>
              </a:rPr>
              <a:t>      PPT</a:t>
            </a:r>
            <a:r>
              <a:rPr lang="zh-CN" altLang="en-US" sz="100" dirty="0" smtClean="0">
                <a:solidFill>
                  <a:prstClr val="white"/>
                </a:solidFill>
                <a:latin typeface="Calibri"/>
                <a:ea typeface="宋体"/>
              </a:rPr>
              <a:t>论坛：</a:t>
            </a:r>
            <a:r>
              <a:rPr lang="en-US" altLang="zh-CN" sz="100" dirty="0" smtClean="0">
                <a:solidFill>
                  <a:prstClr val="white"/>
                </a:solidFill>
                <a:latin typeface="Calibri"/>
                <a:ea typeface="宋体"/>
              </a:rPr>
              <a:t>www.1ppt.cn</a:t>
            </a:r>
            <a:endParaRPr lang="en-US" altLang="zh-CN" sz="100" dirty="0">
              <a:solidFill>
                <a:prstClr val="white"/>
              </a:solidFill>
              <a:latin typeface="Calibri"/>
              <a:ea typeface="宋体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8"/>
          <p:cNvSpPr txBox="1"/>
          <p:nvPr/>
        </p:nvSpPr>
        <p:spPr>
          <a:xfrm>
            <a:off x="380703" y="1240061"/>
            <a:ext cx="561662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zh-CN" sz="6000" b="1" dirty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Arial" panose="020B0604020202020204" pitchFamily="34" charset="0"/>
              </a:rPr>
              <a:t>М</a:t>
            </a:r>
            <a:r>
              <a:rPr lang="ru-RU" altLang="zh-CN" sz="6000" b="1" dirty="0" smtClean="0">
                <a:solidFill>
                  <a:schemeClr val="accent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ea"/>
                <a:sym typeface="Arial" panose="020B0604020202020204" pitchFamily="34" charset="0"/>
              </a:rPr>
              <a:t>олодцы!!!</a:t>
            </a:r>
            <a:endParaRPr lang="en-US" altLang="zh-CN" sz="6000" b="1" dirty="0">
              <a:solidFill>
                <a:schemeClr val="accent1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0" t="40858" r="48875" b="24440"/>
          <a:stretch/>
        </p:blipFill>
        <p:spPr bwMode="auto">
          <a:xfrm>
            <a:off x="5168" y="15059"/>
            <a:ext cx="12858751" cy="721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81476" y="2032149"/>
            <a:ext cx="4930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2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Сказка</a:t>
            </a:r>
            <a:r>
              <a:rPr lang="ru-RU" sz="6000" b="1" dirty="0"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</a:p>
          <a:p>
            <a:pPr algn="ctr"/>
            <a:r>
              <a:rPr lang="ru-RU" sz="6000" b="1" dirty="0" smtClean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о шахматах</a:t>
            </a:r>
            <a:r>
              <a:rPr lang="ru-RU" sz="6000" dirty="0" smtClean="0">
                <a:solidFill>
                  <a:schemeClr val="accent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endParaRPr lang="ru-RU" sz="6000" dirty="0">
              <a:solidFill>
                <a:schemeClr val="accent4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0629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0" t="14492" r="40548" b="24015"/>
          <a:stretch/>
        </p:blipFill>
        <p:spPr bwMode="auto">
          <a:xfrm>
            <a:off x="0" y="0"/>
            <a:ext cx="12858750" cy="735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Rounded Rectangle 83"/>
          <p:cNvSpPr/>
          <p:nvPr/>
        </p:nvSpPr>
        <p:spPr>
          <a:xfrm>
            <a:off x="216707" y="5687936"/>
            <a:ext cx="3816423" cy="12961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Король был светлый, с русыми волосами-просто красавец.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748855" y="375965"/>
            <a:ext cx="9217024" cy="10665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Жили- были когда-то </a:t>
            </a:r>
            <a:r>
              <a:rPr lang="ru-RU" sz="28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давным</a:t>
            </a:r>
            <a:r>
              <a:rPr lang="ru-RU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–давно король и королева</a:t>
            </a:r>
            <a:r>
              <a:rPr lang="ru-RU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endParaRPr lang="zh-CN" altLang="en-US" sz="2800" b="1" dirty="0">
              <a:solidFill>
                <a:schemeClr val="accent3">
                  <a:lumMod val="60000"/>
                  <a:lumOff val="4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7" t="13683" r="49286" b="25000"/>
          <a:stretch/>
        </p:blipFill>
        <p:spPr bwMode="auto">
          <a:xfrm>
            <a:off x="524719" y="968984"/>
            <a:ext cx="3200400" cy="448550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13402" r="46611" b="25111"/>
          <a:stretch/>
        </p:blipFill>
        <p:spPr bwMode="auto">
          <a:xfrm>
            <a:off x="9021663" y="1038002"/>
            <a:ext cx="3467798" cy="449786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ounded Rectangle 83"/>
          <p:cNvSpPr/>
          <p:nvPr/>
        </p:nvSpPr>
        <p:spPr>
          <a:xfrm>
            <a:off x="8301583" y="5687936"/>
            <a:ext cx="4032448" cy="129614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ru-RU" sz="2400" dirty="0"/>
              <a:t>Королева была </a:t>
            </a:r>
            <a:r>
              <a:rPr lang="ru-RU" sz="2400" dirty="0" err="1"/>
              <a:t>смугленькая</a:t>
            </a:r>
            <a:r>
              <a:rPr lang="ru-RU" sz="2400" dirty="0"/>
              <a:t>, с черными волосами и черными </a:t>
            </a:r>
            <a:r>
              <a:rPr lang="ru-RU" sz="2400" dirty="0" smtClean="0"/>
              <a:t>глазами.</a:t>
            </a:r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92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5" t="13438" r="39207" b="24436"/>
          <a:stretch/>
        </p:blipFill>
        <p:spPr bwMode="auto">
          <a:xfrm>
            <a:off x="0" y="0"/>
            <a:ext cx="12858750" cy="531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组合 27"/>
          <p:cNvGrpSpPr/>
          <p:nvPr/>
        </p:nvGrpSpPr>
        <p:grpSpPr>
          <a:xfrm>
            <a:off x="7005369" y="3003360"/>
            <a:ext cx="2261879" cy="830894"/>
            <a:chOff x="9650516" y="1495302"/>
            <a:chExt cx="2262158" cy="830997"/>
          </a:xfrm>
        </p:grpSpPr>
        <p:sp>
          <p:nvSpPr>
            <p:cNvPr id="29" name="矩形 28"/>
            <p:cNvSpPr/>
            <p:nvPr/>
          </p:nvSpPr>
          <p:spPr>
            <a:xfrm>
              <a:off x="9650516" y="1495302"/>
              <a:ext cx="2262158" cy="461665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spc="300" dirty="0">
                  <a:solidFill>
                    <a:schemeClr val="bg1"/>
                  </a:solidFill>
                  <a:latin typeface="Franklin Gothic Medium" panose="020B0603020102020204" pitchFamily="34" charset="0"/>
                  <a:ea typeface="微软雅黑" panose="020B0503020204020204" pitchFamily="34" charset="-122"/>
                </a:rPr>
                <a:t>相关标题文字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9967109" y="1956967"/>
              <a:ext cx="1628972" cy="369332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  <a:latin typeface="Franklin Gothic Book" panose="020B0503020102020204" pitchFamily="34" charset="0"/>
                  <a:ea typeface="微软雅黑" panose="020B0503020204020204" pitchFamily="34" charset="-122"/>
                </a:rPr>
                <a:t>THE HEADLINE</a:t>
              </a:r>
              <a:endParaRPr lang="zh-CN" altLang="en-US" b="1" dirty="0">
                <a:solidFill>
                  <a:schemeClr val="bg1"/>
                </a:solidFill>
                <a:latin typeface="Franklin Gothic Book" panose="020B05030201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2" t="13851" r="50000" b="32272"/>
          <a:stretch/>
        </p:blipFill>
        <p:spPr bwMode="auto">
          <a:xfrm>
            <a:off x="8373591" y="54787"/>
            <a:ext cx="3936982" cy="513616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8" t="13863" r="44427" b="24312"/>
          <a:stretch/>
        </p:blipFill>
        <p:spPr bwMode="auto">
          <a:xfrm>
            <a:off x="130358" y="54787"/>
            <a:ext cx="4197127" cy="520572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7821" y="5293658"/>
            <a:ext cx="120764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Они очень любили друг-друга, каждый день выходили на прогулку, объезжали свое королевство на конях: Король на черном коне, Королева на белом своем любимом коне. Доезжали до самых границ своих владений, каждый встречный им улыбаясь кланялся, приветствовали их. В Королевстве царил мир и покой. </a:t>
            </a:r>
          </a:p>
        </p:txBody>
      </p:sp>
    </p:spTree>
    <p:extLst>
      <p:ext uri="{BB962C8B-B14F-4D97-AF65-F5344CB8AC3E}">
        <p14:creationId xmlns:p14="http://schemas.microsoft.com/office/powerpoint/2010/main" val="175970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6687" y="4984477"/>
            <a:ext cx="123853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Но не было у Короля и Королевы 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детей. Все 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знали, что у них такое горе. Королевство некому оставлять, но ничем никто не мог 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помочь. Однажды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</a:t>
            </a: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колдунья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 которая работала в королевском дворце поварихой, сделала из пшеничной и ржаной муки маленькие две фигурки, черную и белую, и подарила Королевской семье.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" t="13624" r="27773" b="24435"/>
          <a:stretch/>
        </p:blipFill>
        <p:spPr bwMode="auto">
          <a:xfrm>
            <a:off x="0" y="0"/>
            <a:ext cx="12858749" cy="498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4743" r="61443" b="25742"/>
          <a:stretch/>
        </p:blipFill>
        <p:spPr bwMode="auto">
          <a:xfrm>
            <a:off x="6975260" y="703032"/>
            <a:ext cx="1152128" cy="2113301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4" t="14743" r="46758" b="25742"/>
          <a:stretch/>
        </p:blipFill>
        <p:spPr bwMode="auto">
          <a:xfrm>
            <a:off x="5806994" y="519981"/>
            <a:ext cx="1224136" cy="2073507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7" t="17352" r="50586" b="27612"/>
          <a:stretch/>
        </p:blipFill>
        <p:spPr bwMode="auto">
          <a:xfrm flipH="1">
            <a:off x="0" y="0"/>
            <a:ext cx="4413151" cy="498447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77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703" y="663997"/>
            <a:ext cx="53285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-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Ваше Величество, вот вам мой скромный подарок-два мальчика из теста. Если Вы захотите, я в них вселю человеческие души, и они оживут. Дам им человеческие качества: доброту, щедрость, ум. Если в течение жизни они растеряют эти человеческие качества, они снова превратятся  в маленькие </a:t>
            </a:r>
            <a:r>
              <a:rPr lang="ru-RU" sz="2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червствые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фигурки. И тогда уже им никто не поможет, они останутся игрушками навечно.</a:t>
            </a:r>
          </a:p>
          <a:p>
            <a:pPr algn="just"/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Король и Королева с удовольствием согласились.  </a:t>
            </a: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13624" r="34974" b="24435"/>
          <a:stretch/>
        </p:blipFill>
        <p:spPr bwMode="auto">
          <a:xfrm flipH="1">
            <a:off x="5925319" y="231949"/>
            <a:ext cx="6840760" cy="669674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t="19590" r="39268" b="24440"/>
          <a:stretch/>
        </p:blipFill>
        <p:spPr bwMode="auto">
          <a:xfrm>
            <a:off x="8245439" y="880021"/>
            <a:ext cx="4372141" cy="3086217"/>
          </a:xfrm>
          <a:prstGeom prst="hear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6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2"/>
          <p:cNvSpPr txBox="1"/>
          <p:nvPr/>
        </p:nvSpPr>
        <p:spPr>
          <a:xfrm>
            <a:off x="7581503" y="961439"/>
            <a:ext cx="5117097" cy="5373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ru-RU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Мальчики </a:t>
            </a:r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росли не по дням, а по часам. Король и Королева  их баловали: им было все дозволено, не знали слова «нельзя». Выросли мальчики такие красавцы: один темненький, другой светленький, но такие капризные и завистливые. То и дело они ругались, а то и дрались. 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4" t="14925" r="43358" b="24627"/>
          <a:stretch/>
        </p:blipFill>
        <p:spPr bwMode="auto">
          <a:xfrm>
            <a:off x="295987" y="87933"/>
            <a:ext cx="7053358" cy="691276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1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t="19997" r="39416" b="33385"/>
          <a:stretch/>
        </p:blipFill>
        <p:spPr bwMode="auto">
          <a:xfrm>
            <a:off x="92669" y="0"/>
            <a:ext cx="12622063" cy="5764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2671" y="5488533"/>
            <a:ext cx="12622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3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Прошли годы : мальчики женились , создали свою семью. Каждая семья  хотела жить отдельно друг от друга, иметь свое государство, свою армию. Пока Король и Королева были живые, они терпели друг друга, но в один прекрасный  день Короля и Королевы не стало… 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1" t="14552" r="48917" b="39777"/>
          <a:stretch/>
        </p:blipFill>
        <p:spPr bwMode="auto">
          <a:xfrm>
            <a:off x="1532831" y="1312069"/>
            <a:ext cx="3312368" cy="381788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5" t="18661" r="45185" b="29287"/>
          <a:stretch/>
        </p:blipFill>
        <p:spPr bwMode="auto">
          <a:xfrm>
            <a:off x="8301583" y="1253449"/>
            <a:ext cx="3024336" cy="359059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Скругленная соединительная линия 6"/>
          <p:cNvCxnSpPr/>
          <p:nvPr/>
        </p:nvCxnSpPr>
        <p:spPr>
          <a:xfrm rot="16200000" flipH="1">
            <a:off x="3896257" y="2765066"/>
            <a:ext cx="3960440" cy="1054445"/>
          </a:xfrm>
          <a:prstGeom prst="curvedConnector3">
            <a:avLst/>
          </a:prstGeom>
          <a:ln w="190500"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4" t="14743" r="46758" b="25742"/>
          <a:stretch/>
        </p:blipFill>
        <p:spPr bwMode="auto">
          <a:xfrm>
            <a:off x="276570" y="1218781"/>
            <a:ext cx="1224136" cy="2073507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4743" r="61443" b="25742"/>
          <a:stretch/>
        </p:blipFill>
        <p:spPr bwMode="auto">
          <a:xfrm>
            <a:off x="11484829" y="1283894"/>
            <a:ext cx="1152128" cy="2113301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2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40.pptx"/>
</p:tagLst>
</file>

<file path=ppt/theme/theme1.xml><?xml version="1.0" encoding="utf-8"?>
<a:theme xmlns:a="http://schemas.openxmlformats.org/drawingml/2006/main" name="第一PPT，www.1ppt.com">
  <a:themeElements>
    <a:clrScheme name="自定义 26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3993"/>
      </a:accent1>
      <a:accent2>
        <a:srgbClr val="42B5FB"/>
      </a:accent2>
      <a:accent3>
        <a:srgbClr val="033993"/>
      </a:accent3>
      <a:accent4>
        <a:srgbClr val="42B5FB"/>
      </a:accent4>
      <a:accent5>
        <a:srgbClr val="033993"/>
      </a:accent5>
      <a:accent6>
        <a:srgbClr val="42B5FB"/>
      </a:accent6>
      <a:hlink>
        <a:srgbClr val="033993"/>
      </a:hlink>
      <a:folHlink>
        <a:srgbClr val="42B5FB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573</Words>
  <Application>Microsoft Office PowerPoint</Application>
  <PresentationFormat>Произвольный</PresentationFormat>
  <Paragraphs>60</Paragraphs>
  <Slides>21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第一PPT，www.1ppt.com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工作计划</dc:title>
  <dc:creator/>
  <cp:keywords>第一PPT模板网-WWW.1PPT.COM</cp:keywords>
  <cp:lastModifiedBy/>
  <cp:revision>1</cp:revision>
  <dcterms:created xsi:type="dcterms:W3CDTF">2016-10-17T14:00:15Z</dcterms:created>
  <dcterms:modified xsi:type="dcterms:W3CDTF">2019-11-05T15:36:41Z</dcterms:modified>
</cp:coreProperties>
</file>