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8" r:id="rId6"/>
    <p:sldId id="269" r:id="rId7"/>
    <p:sldId id="271" r:id="rId8"/>
    <p:sldId id="272" r:id="rId9"/>
    <p:sldId id="274" r:id="rId10"/>
    <p:sldId id="275" r:id="rId11"/>
    <p:sldId id="267"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s30450" initials="m" lastIdx="3" clrIdx="0">
    <p:extLst>
      <p:ext uri="{19B8F6BF-5375-455C-9EA6-DF929625EA0E}">
        <p15:presenceInfo xmlns:p15="http://schemas.microsoft.com/office/powerpoint/2012/main" userId="ms30450"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60" autoAdjust="0"/>
    <p:restoredTop sz="94660"/>
  </p:normalViewPr>
  <p:slideViewPr>
    <p:cSldViewPr snapToGrid="0">
      <p:cViewPr varScale="1">
        <p:scale>
          <a:sx n="72" d="100"/>
          <a:sy n="72" d="100"/>
        </p:scale>
        <p:origin x="540"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12/19/2020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12/19/2020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793E060-708E-4926-AAC7-6AC50D55D052}"/>
              </a:ext>
            </a:extLst>
          </p:cNvPr>
          <p:cNvSpPr>
            <a:spLocks noGrp="1"/>
          </p:cNvSpPr>
          <p:nvPr>
            <p:ph type="ctrTitle"/>
          </p:nvPr>
        </p:nvSpPr>
        <p:spPr>
          <a:xfrm>
            <a:off x="2469943" y="1444515"/>
            <a:ext cx="8915399" cy="2849190"/>
          </a:xfrm>
          <a:effectLst>
            <a:outerShdw blurRad="50800" dist="38100" dir="10800000" algn="r" rotWithShape="0">
              <a:prstClr val="black">
                <a:alpha val="40000"/>
              </a:prstClr>
            </a:outerShdw>
          </a:effectLst>
        </p:spPr>
        <p:txBody>
          <a:bodyPr>
            <a:noAutofit/>
          </a:bodyPr>
          <a:lstStyle/>
          <a:p>
            <a:pPr algn="ctr"/>
            <a:r>
              <a:rPr lang="ru-RU" i="1" dirty="0">
                <a:solidFill>
                  <a:srgbClr val="CC0000"/>
                </a:solidFill>
                <a:latin typeface="Bahnschrift SemiBold SemiConden" panose="020B0502040204020203" pitchFamily="34" charset="0"/>
              </a:rPr>
              <a:t>Использование метода моделирования в формировании связной речи у детей с ОНР</a:t>
            </a:r>
          </a:p>
        </p:txBody>
      </p:sp>
      <p:sp>
        <p:nvSpPr>
          <p:cNvPr id="3" name="Подзаголовок 2">
            <a:extLst>
              <a:ext uri="{FF2B5EF4-FFF2-40B4-BE49-F238E27FC236}">
                <a16:creationId xmlns:a16="http://schemas.microsoft.com/office/drawing/2014/main" id="{D12A5AD3-2275-45F3-A730-60F00C87CD07}"/>
              </a:ext>
            </a:extLst>
          </p:cNvPr>
          <p:cNvSpPr>
            <a:spLocks noGrp="1"/>
          </p:cNvSpPr>
          <p:nvPr>
            <p:ph type="subTitle" idx="1"/>
          </p:nvPr>
        </p:nvSpPr>
        <p:spPr>
          <a:xfrm>
            <a:off x="2670451" y="4923153"/>
            <a:ext cx="8915399" cy="1126283"/>
          </a:xfrm>
        </p:spPr>
        <p:txBody>
          <a:bodyPr/>
          <a:lstStyle/>
          <a:p>
            <a:pPr algn="r"/>
            <a:r>
              <a:rPr lang="ru-RU" dirty="0">
                <a:solidFill>
                  <a:schemeClr val="tx1"/>
                </a:solidFill>
                <a:latin typeface="Bahnschrift Light Condensed" panose="020B0502040204020203" pitchFamily="34" charset="0"/>
              </a:rPr>
              <a:t>Составитель: </a:t>
            </a:r>
            <a:r>
              <a:rPr lang="ru-RU" dirty="0" err="1">
                <a:solidFill>
                  <a:schemeClr val="tx1"/>
                </a:solidFill>
                <a:latin typeface="Bahnschrift Light Condensed" panose="020B0502040204020203" pitchFamily="34" charset="0"/>
              </a:rPr>
              <a:t>Е.А.Кубата</a:t>
            </a:r>
            <a:endParaRPr lang="ru-RU" dirty="0">
              <a:solidFill>
                <a:schemeClr val="tx1"/>
              </a:solidFill>
              <a:latin typeface="Bahnschrift Light Condensed" panose="020B0502040204020203" pitchFamily="34" charset="0"/>
            </a:endParaRPr>
          </a:p>
          <a:p>
            <a:pPr algn="r"/>
            <a:r>
              <a:rPr lang="ru-RU" dirty="0">
                <a:solidFill>
                  <a:schemeClr val="tx1"/>
                </a:solidFill>
                <a:latin typeface="Bahnschrift Light Condensed" panose="020B0502040204020203" pitchFamily="34" charset="0"/>
              </a:rPr>
              <a:t>учитель-логопед МАДОУ «ДСКН №9»</a:t>
            </a:r>
          </a:p>
        </p:txBody>
      </p:sp>
    </p:spTree>
    <p:extLst>
      <p:ext uri="{BB962C8B-B14F-4D97-AF65-F5344CB8AC3E}">
        <p14:creationId xmlns:p14="http://schemas.microsoft.com/office/powerpoint/2010/main" val="806491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85BD5E-2351-45F7-8DA3-3D93334B97B1}"/>
              </a:ext>
            </a:extLst>
          </p:cNvPr>
          <p:cNvSpPr>
            <a:spLocks noGrp="1"/>
          </p:cNvSpPr>
          <p:nvPr>
            <p:ph type="title"/>
          </p:nvPr>
        </p:nvSpPr>
        <p:spPr/>
        <p:txBody>
          <a:bodyPr>
            <a:noAutofit/>
          </a:bodyPr>
          <a:lstStyle/>
          <a:p>
            <a:pPr algn="ctr"/>
            <a:r>
              <a:rPr lang="ru-RU" sz="2400" dirty="0">
                <a:solidFill>
                  <a:schemeClr val="tx1"/>
                </a:solidFill>
              </a:rPr>
              <a:t>Используя в своей работе наглядное моделирование, мы учим детей:</a:t>
            </a:r>
            <a:br>
              <a:rPr lang="ru-RU" sz="2400" dirty="0">
                <a:solidFill>
                  <a:schemeClr val="tx1"/>
                </a:solidFill>
              </a:rPr>
            </a:br>
            <a:br>
              <a:rPr lang="ru-RU" sz="2400" dirty="0">
                <a:solidFill>
                  <a:schemeClr val="tx1"/>
                </a:solidFill>
              </a:rPr>
            </a:br>
            <a:r>
              <a:rPr lang="ru-RU" sz="2400" dirty="0">
                <a:solidFill>
                  <a:schemeClr val="tx1"/>
                </a:solidFill>
              </a:rPr>
              <a:t>* добывать информацию, проводить исследование, делать сравнения, составлять четкий умственный план умственных действий, речевого высказывания;</a:t>
            </a:r>
            <a:br>
              <a:rPr lang="ru-RU" sz="2400" dirty="0">
                <a:solidFill>
                  <a:schemeClr val="tx1"/>
                </a:solidFill>
              </a:rPr>
            </a:br>
            <a:br>
              <a:rPr lang="ru-RU" sz="2400" dirty="0">
                <a:solidFill>
                  <a:schemeClr val="tx1"/>
                </a:solidFill>
              </a:rPr>
            </a:br>
            <a:r>
              <a:rPr lang="ru-RU" sz="2400" dirty="0">
                <a:solidFill>
                  <a:schemeClr val="tx1"/>
                </a:solidFill>
              </a:rPr>
              <a:t>* формулировать и высказывать суждения, делать умозаключения.</a:t>
            </a:r>
          </a:p>
        </p:txBody>
      </p:sp>
      <p:pic>
        <p:nvPicPr>
          <p:cNvPr id="4" name="Рисунок 3" descr="Изображение выглядит как текст&#10;&#10;Автоматически созданное описание">
            <a:extLst>
              <a:ext uri="{FF2B5EF4-FFF2-40B4-BE49-F238E27FC236}">
                <a16:creationId xmlns:a16="http://schemas.microsoft.com/office/drawing/2014/main" id="{F1505386-490C-444A-9CB8-C7044FAC4E06}"/>
              </a:ext>
            </a:extLst>
          </p:cNvPr>
          <p:cNvPicPr>
            <a:picLocks noChangeAspect="1"/>
          </p:cNvPicPr>
          <p:nvPr/>
        </p:nvPicPr>
        <p:blipFill>
          <a:blip r:embed="rId2"/>
          <a:stretch>
            <a:fillRect/>
          </a:stretch>
        </p:blipFill>
        <p:spPr>
          <a:xfrm>
            <a:off x="3309256" y="4194628"/>
            <a:ext cx="3144761" cy="2358571"/>
          </a:xfrm>
          <a:prstGeom prst="rect">
            <a:avLst/>
          </a:prstGeom>
        </p:spPr>
      </p:pic>
      <p:pic>
        <p:nvPicPr>
          <p:cNvPr id="6" name="Рисунок 5" descr="Изображение выглядит как текст, желтый&#10;&#10;Автоматически созданное описание">
            <a:extLst>
              <a:ext uri="{FF2B5EF4-FFF2-40B4-BE49-F238E27FC236}">
                <a16:creationId xmlns:a16="http://schemas.microsoft.com/office/drawing/2014/main" id="{3AE4A743-52A1-4291-BF8C-BC826BA06EA8}"/>
              </a:ext>
            </a:extLst>
          </p:cNvPr>
          <p:cNvPicPr>
            <a:picLocks noChangeAspect="1"/>
          </p:cNvPicPr>
          <p:nvPr/>
        </p:nvPicPr>
        <p:blipFill>
          <a:blip r:embed="rId3"/>
          <a:stretch>
            <a:fillRect/>
          </a:stretch>
        </p:blipFill>
        <p:spPr>
          <a:xfrm>
            <a:off x="7523238" y="4194628"/>
            <a:ext cx="3144763" cy="2358572"/>
          </a:xfrm>
          <a:prstGeom prst="rect">
            <a:avLst/>
          </a:prstGeom>
        </p:spPr>
      </p:pic>
    </p:spTree>
    <p:extLst>
      <p:ext uri="{BB962C8B-B14F-4D97-AF65-F5344CB8AC3E}">
        <p14:creationId xmlns:p14="http://schemas.microsoft.com/office/powerpoint/2010/main" val="2926453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DFFB3E-B694-4852-A7B6-84C6B1C3941E}"/>
              </a:ext>
            </a:extLst>
          </p:cNvPr>
          <p:cNvSpPr>
            <a:spLocks noGrp="1"/>
          </p:cNvSpPr>
          <p:nvPr>
            <p:ph type="title"/>
          </p:nvPr>
        </p:nvSpPr>
        <p:spPr>
          <a:xfrm>
            <a:off x="2589213" y="2438401"/>
            <a:ext cx="8915400" cy="990600"/>
          </a:xfrm>
        </p:spPr>
        <p:txBody>
          <a:bodyPr>
            <a:normAutofit/>
          </a:bodyPr>
          <a:lstStyle/>
          <a:p>
            <a:pPr algn="ctr"/>
            <a:r>
              <a:rPr lang="ru-RU" sz="5400" b="1" dirty="0">
                <a:latin typeface="Bahnschrift Light SemiCondensed" panose="020B0502040204020203" pitchFamily="34" charset="0"/>
              </a:rPr>
              <a:t>СПАСИБО  ЗА  ВНИМАНИЕ!</a:t>
            </a:r>
          </a:p>
        </p:txBody>
      </p:sp>
      <p:sp>
        <p:nvSpPr>
          <p:cNvPr id="3" name="Текст 2">
            <a:extLst>
              <a:ext uri="{FF2B5EF4-FFF2-40B4-BE49-F238E27FC236}">
                <a16:creationId xmlns:a16="http://schemas.microsoft.com/office/drawing/2014/main" id="{38CC9891-C34C-479D-880D-466A515BE92F}"/>
              </a:ext>
            </a:extLst>
          </p:cNvPr>
          <p:cNvSpPr>
            <a:spLocks noGrp="1"/>
          </p:cNvSpPr>
          <p:nvPr>
            <p:ph type="body" sz="half" idx="2"/>
          </p:nvPr>
        </p:nvSpPr>
        <p:spPr/>
        <p:txBody>
          <a:bodyPr/>
          <a:lstStyle/>
          <a:p>
            <a:endParaRPr lang="ru-RU"/>
          </a:p>
        </p:txBody>
      </p:sp>
    </p:spTree>
    <p:extLst>
      <p:ext uri="{BB962C8B-B14F-4D97-AF65-F5344CB8AC3E}">
        <p14:creationId xmlns:p14="http://schemas.microsoft.com/office/powerpoint/2010/main" val="2372607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AD93258-84EA-4EAB-9AC4-6A77CBAC56E2}"/>
              </a:ext>
            </a:extLst>
          </p:cNvPr>
          <p:cNvSpPr>
            <a:spLocks noGrp="1"/>
          </p:cNvSpPr>
          <p:nvPr>
            <p:ph type="title"/>
          </p:nvPr>
        </p:nvSpPr>
        <p:spPr>
          <a:xfrm>
            <a:off x="2500159" y="465084"/>
            <a:ext cx="8911687" cy="1280890"/>
          </a:xfrm>
        </p:spPr>
        <p:txBody>
          <a:bodyPr>
            <a:noAutofit/>
          </a:bodyPr>
          <a:lstStyle/>
          <a:p>
            <a:pPr algn="ctr"/>
            <a:r>
              <a:rPr lang="ru-RU" sz="4000" dirty="0">
                <a:solidFill>
                  <a:schemeClr val="tx1"/>
                </a:solidFill>
                <a:latin typeface="Bahnschrift Light Condensed" panose="020B0502040204020203" pitchFamily="34" charset="0"/>
              </a:rPr>
              <a:t>Учите ребёнка каким-нибудь</a:t>
            </a:r>
            <a:br>
              <a:rPr lang="ru-RU" sz="4000" dirty="0">
                <a:solidFill>
                  <a:schemeClr val="tx1"/>
                </a:solidFill>
                <a:latin typeface="Bahnschrift Light Condensed" panose="020B0502040204020203" pitchFamily="34" charset="0"/>
              </a:rPr>
            </a:br>
            <a:r>
              <a:rPr lang="ru-RU" sz="4000" dirty="0">
                <a:solidFill>
                  <a:schemeClr val="tx1"/>
                </a:solidFill>
                <a:latin typeface="Bahnschrift Light Condensed" panose="020B0502040204020203" pitchFamily="34" charset="0"/>
              </a:rPr>
              <a:t>неизвестным ему пяти словам - он будет долго и напрасно мучиться, но свяжите двадцать таких слов с картинками, и он усвоит их на лету»</a:t>
            </a:r>
            <a:br>
              <a:rPr lang="ru-RU" sz="4000" dirty="0">
                <a:solidFill>
                  <a:schemeClr val="tx1"/>
                </a:solidFill>
                <a:latin typeface="Bahnschrift Light Condensed" panose="020B0502040204020203" pitchFamily="34" charset="0"/>
              </a:rPr>
            </a:br>
            <a:br>
              <a:rPr lang="ru-RU" sz="4000" dirty="0">
                <a:solidFill>
                  <a:schemeClr val="tx1"/>
                </a:solidFill>
                <a:latin typeface="Bahnschrift Light Condensed" panose="020B0502040204020203" pitchFamily="34" charset="0"/>
              </a:rPr>
            </a:br>
            <a:r>
              <a:rPr lang="ru-RU" sz="4000" dirty="0" err="1">
                <a:solidFill>
                  <a:schemeClr val="tx1"/>
                </a:solidFill>
                <a:latin typeface="Bahnschrift Light Condensed" panose="020B0502040204020203" pitchFamily="34" charset="0"/>
              </a:rPr>
              <a:t>К.Д.Ушинский</a:t>
            </a:r>
            <a:r>
              <a:rPr lang="ru-RU" sz="4000" dirty="0">
                <a:solidFill>
                  <a:schemeClr val="tx1"/>
                </a:solidFill>
                <a:latin typeface="Bahnschrift Light Condensed" panose="020B0502040204020203" pitchFamily="34" charset="0"/>
              </a:rPr>
              <a:t>.</a:t>
            </a:r>
          </a:p>
        </p:txBody>
      </p:sp>
    </p:spTree>
    <p:extLst>
      <p:ext uri="{BB962C8B-B14F-4D97-AF65-F5344CB8AC3E}">
        <p14:creationId xmlns:p14="http://schemas.microsoft.com/office/powerpoint/2010/main" val="2025959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99265B-0C86-4521-906E-DF3BA3449C29}"/>
              </a:ext>
            </a:extLst>
          </p:cNvPr>
          <p:cNvSpPr>
            <a:spLocks noGrp="1"/>
          </p:cNvSpPr>
          <p:nvPr>
            <p:ph type="title"/>
          </p:nvPr>
        </p:nvSpPr>
        <p:spPr/>
        <p:txBody>
          <a:bodyPr>
            <a:normAutofit fontScale="90000"/>
          </a:bodyPr>
          <a:lstStyle/>
          <a:p>
            <a:pPr algn="ctr"/>
            <a:r>
              <a:rPr lang="ru-RU" sz="4400" dirty="0">
                <a:solidFill>
                  <a:schemeClr val="tx1"/>
                </a:solidFill>
                <a:latin typeface="Bahnschrift Light SemiCondensed" panose="020B0502040204020203" pitchFamily="34" charset="0"/>
              </a:rPr>
              <a:t> </a:t>
            </a:r>
            <a:r>
              <a:rPr lang="ru-RU" sz="2700" dirty="0">
                <a:solidFill>
                  <a:schemeClr val="tx1"/>
                </a:solidFill>
                <a:latin typeface="Bahnschrift Light SemiCondensed" panose="020B0502040204020203" pitchFamily="34" charset="0"/>
              </a:rPr>
              <a:t>Эффективность использования моделирования в формировании связной речи зависит от следующих условий:</a:t>
            </a:r>
            <a:br>
              <a:rPr lang="ru-RU" sz="2700" dirty="0">
                <a:solidFill>
                  <a:schemeClr val="tx1"/>
                </a:solidFill>
                <a:latin typeface="Bahnschrift Light SemiCondensed" panose="020B0502040204020203" pitchFamily="34" charset="0"/>
              </a:rPr>
            </a:br>
            <a:br>
              <a:rPr lang="ru-RU" sz="2700" dirty="0">
                <a:solidFill>
                  <a:schemeClr val="tx1"/>
                </a:solidFill>
                <a:latin typeface="Bahnschrift Light SemiCondensed" panose="020B0502040204020203" pitchFamily="34" charset="0"/>
              </a:rPr>
            </a:br>
            <a:r>
              <a:rPr lang="ru-RU" sz="2700" dirty="0">
                <a:solidFill>
                  <a:schemeClr val="tx1"/>
                </a:solidFill>
                <a:latin typeface="Bahnschrift Light SemiCondensed" panose="020B0502040204020203" pitchFamily="34" charset="0"/>
              </a:rPr>
              <a:t>* модель должна отражать основные свойства объекта и быть по структуре аналогичной реальному объекту;</a:t>
            </a:r>
            <a:br>
              <a:rPr lang="ru-RU" sz="2700" dirty="0">
                <a:solidFill>
                  <a:schemeClr val="tx1"/>
                </a:solidFill>
                <a:latin typeface="Bahnschrift Light SemiCondensed" panose="020B0502040204020203" pitchFamily="34" charset="0"/>
              </a:rPr>
            </a:br>
            <a:br>
              <a:rPr lang="ru-RU" sz="2700" dirty="0">
                <a:solidFill>
                  <a:schemeClr val="tx1"/>
                </a:solidFill>
                <a:latin typeface="Bahnschrift Light SemiCondensed" panose="020B0502040204020203" pitchFamily="34" charset="0"/>
              </a:rPr>
            </a:br>
            <a:r>
              <a:rPr lang="ru-RU" sz="2700" dirty="0">
                <a:solidFill>
                  <a:schemeClr val="tx1"/>
                </a:solidFill>
                <a:latin typeface="Bahnschrift Light SemiCondensed" panose="020B0502040204020203" pitchFamily="34" charset="0"/>
              </a:rPr>
              <a:t>* быть доступной для восприятия ребенком данного возраста;</a:t>
            </a:r>
            <a:br>
              <a:rPr lang="ru-RU" sz="2700" dirty="0">
                <a:solidFill>
                  <a:schemeClr val="tx1"/>
                </a:solidFill>
                <a:latin typeface="Bahnschrift Light SemiCondensed" panose="020B0502040204020203" pitchFamily="34" charset="0"/>
              </a:rPr>
            </a:br>
            <a:br>
              <a:rPr lang="ru-RU" sz="2700" dirty="0">
                <a:solidFill>
                  <a:schemeClr val="tx1"/>
                </a:solidFill>
                <a:latin typeface="Bahnschrift Light SemiCondensed" panose="020B0502040204020203" pitchFamily="34" charset="0"/>
              </a:rPr>
            </a:br>
            <a:r>
              <a:rPr lang="ru-RU" sz="2700" dirty="0">
                <a:solidFill>
                  <a:schemeClr val="tx1"/>
                </a:solidFill>
                <a:latin typeface="Bahnschrift Light SemiCondensed" panose="020B0502040204020203" pitchFamily="34" charset="0"/>
              </a:rPr>
              <a:t>* должна облегчать процесс овладения навыками, умениями и знаниями.</a:t>
            </a:r>
            <a:br>
              <a:rPr lang="ru-RU" sz="2700" dirty="0">
                <a:solidFill>
                  <a:schemeClr val="tx1"/>
                </a:solidFill>
                <a:latin typeface="Bahnschrift Light SemiCondensed" panose="020B0502040204020203" pitchFamily="34" charset="0"/>
              </a:rPr>
            </a:br>
            <a:br>
              <a:rPr lang="ru-RU" sz="2700" dirty="0">
                <a:solidFill>
                  <a:schemeClr val="tx1"/>
                </a:solidFill>
                <a:latin typeface="Bahnschrift Light SemiCondensed" panose="020B0502040204020203" pitchFamily="34" charset="0"/>
              </a:rPr>
            </a:br>
            <a:r>
              <a:rPr lang="ru-RU" sz="2700" dirty="0">
                <a:solidFill>
                  <a:schemeClr val="tx1"/>
                </a:solidFill>
                <a:latin typeface="Bahnschrift Light SemiCondensed" panose="020B0502040204020203" pitchFamily="34" charset="0"/>
              </a:rPr>
              <a:t>В основе метода моделирования лежит принцип замещения: реальный предмет ребёнок замещает другим предметом, его изображением, каким-либо условным знаком.</a:t>
            </a:r>
          </a:p>
        </p:txBody>
      </p:sp>
    </p:spTree>
    <p:extLst>
      <p:ext uri="{BB962C8B-B14F-4D97-AF65-F5344CB8AC3E}">
        <p14:creationId xmlns:p14="http://schemas.microsoft.com/office/powerpoint/2010/main" val="3208696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6BEC7FD-B299-4395-A572-42D602C7EC8F}"/>
              </a:ext>
            </a:extLst>
          </p:cNvPr>
          <p:cNvSpPr>
            <a:spLocks noGrp="1"/>
          </p:cNvSpPr>
          <p:nvPr>
            <p:ph type="title"/>
          </p:nvPr>
        </p:nvSpPr>
        <p:spPr/>
        <p:txBody>
          <a:bodyPr>
            <a:noAutofit/>
          </a:bodyPr>
          <a:lstStyle/>
          <a:p>
            <a:r>
              <a:rPr lang="ru-RU" sz="1800" b="1" i="1" dirty="0">
                <a:solidFill>
                  <a:schemeClr val="tx1"/>
                </a:solidFill>
              </a:rPr>
              <a:t>Цель использования метода моделирования </a:t>
            </a:r>
            <a:r>
              <a:rPr lang="ru-RU" sz="1800" dirty="0">
                <a:solidFill>
                  <a:schemeClr val="tx1"/>
                </a:solidFill>
              </a:rPr>
              <a:t>: Целью моей работы является обучение детей способам наглядного моделирования, которые позволяют ребенку усваивать социокультурный опыт, представленный в виде знаков, символов и моделей.</a:t>
            </a:r>
            <a:br>
              <a:rPr lang="ru-RU" sz="1800" dirty="0">
                <a:solidFill>
                  <a:schemeClr val="tx1"/>
                </a:solidFill>
              </a:rPr>
            </a:br>
            <a:br>
              <a:rPr lang="ru-RU" sz="1800" dirty="0">
                <a:solidFill>
                  <a:schemeClr val="tx1"/>
                </a:solidFill>
              </a:rPr>
            </a:br>
            <a:r>
              <a:rPr lang="ru-RU" sz="1800" b="1" i="1" dirty="0">
                <a:solidFill>
                  <a:schemeClr val="tx1"/>
                </a:solidFill>
              </a:rPr>
              <a:t>Задачи:</a:t>
            </a:r>
            <a:br>
              <a:rPr lang="ru-RU" sz="1800" dirty="0">
                <a:solidFill>
                  <a:schemeClr val="tx1"/>
                </a:solidFill>
              </a:rPr>
            </a:br>
            <a:r>
              <a:rPr lang="ru-RU" sz="1800" dirty="0">
                <a:solidFill>
                  <a:schemeClr val="tx1"/>
                </a:solidFill>
              </a:rPr>
              <a:t>1.Развивать мышление и воображение, эмоциональную отзывчивость, память при использовании схем, моделей, заместителей .</a:t>
            </a:r>
            <a:br>
              <a:rPr lang="ru-RU" sz="1800" dirty="0">
                <a:solidFill>
                  <a:schemeClr val="tx1"/>
                </a:solidFill>
              </a:rPr>
            </a:br>
            <a:r>
              <a:rPr lang="ru-RU" sz="1800" dirty="0">
                <a:solidFill>
                  <a:schemeClr val="tx1"/>
                </a:solidFill>
              </a:rPr>
              <a:t>2.Учить создавать воображаемые образы и узнавать некоторые ситуации по схеме.</a:t>
            </a:r>
            <a:br>
              <a:rPr lang="ru-RU" sz="1800" dirty="0">
                <a:solidFill>
                  <a:schemeClr val="tx1"/>
                </a:solidFill>
              </a:rPr>
            </a:br>
            <a:r>
              <a:rPr lang="ru-RU" sz="1800" dirty="0">
                <a:solidFill>
                  <a:schemeClr val="tx1"/>
                </a:solidFill>
              </a:rPr>
              <a:t>3.Развивать умения подбирать заместители</a:t>
            </a:r>
            <a:br>
              <a:rPr lang="ru-RU" sz="1800" dirty="0">
                <a:solidFill>
                  <a:schemeClr val="tx1"/>
                </a:solidFill>
              </a:rPr>
            </a:br>
            <a:r>
              <a:rPr lang="ru-RU" sz="1800" dirty="0">
                <a:solidFill>
                  <a:schemeClr val="tx1"/>
                </a:solidFill>
              </a:rPr>
              <a:t> по цвету, величине, форме, характеру</a:t>
            </a:r>
            <a:br>
              <a:rPr lang="ru-RU" sz="1800" dirty="0">
                <a:solidFill>
                  <a:schemeClr val="tx1"/>
                </a:solidFill>
              </a:rPr>
            </a:br>
            <a:r>
              <a:rPr lang="ru-RU" sz="1800" dirty="0">
                <a:solidFill>
                  <a:schemeClr val="tx1"/>
                </a:solidFill>
              </a:rPr>
              <a:t> персонажа сказки, загадки, сюжета рассказа.</a:t>
            </a:r>
            <a:br>
              <a:rPr lang="ru-RU" sz="1800" dirty="0">
                <a:solidFill>
                  <a:schemeClr val="tx1"/>
                </a:solidFill>
              </a:rPr>
            </a:br>
            <a:r>
              <a:rPr lang="ru-RU" sz="1800" dirty="0">
                <a:solidFill>
                  <a:schemeClr val="tx1"/>
                </a:solidFill>
              </a:rPr>
              <a:t>4.Развивать понимание текста на основе</a:t>
            </a:r>
            <a:br>
              <a:rPr lang="ru-RU" sz="1800" dirty="0">
                <a:solidFill>
                  <a:schemeClr val="tx1"/>
                </a:solidFill>
              </a:rPr>
            </a:br>
            <a:r>
              <a:rPr lang="ru-RU" sz="1800" dirty="0">
                <a:solidFill>
                  <a:schemeClr val="tx1"/>
                </a:solidFill>
              </a:rPr>
              <a:t> построения наглядной модели.</a:t>
            </a:r>
            <a:br>
              <a:rPr lang="ru-RU" sz="1800" dirty="0">
                <a:solidFill>
                  <a:schemeClr val="tx1"/>
                </a:solidFill>
              </a:rPr>
            </a:br>
            <a:r>
              <a:rPr lang="ru-RU" sz="1800" dirty="0">
                <a:solidFill>
                  <a:schemeClr val="tx1"/>
                </a:solidFill>
              </a:rPr>
              <a:t>5.Учить составлять по схеме, </a:t>
            </a:r>
            <a:r>
              <a:rPr lang="ru-RU" sz="1800" dirty="0" err="1">
                <a:solidFill>
                  <a:schemeClr val="tx1"/>
                </a:solidFill>
              </a:rPr>
              <a:t>мнемотаблице</a:t>
            </a:r>
            <a:r>
              <a:rPr lang="ru-RU" sz="1800" dirty="0">
                <a:solidFill>
                  <a:schemeClr val="tx1"/>
                </a:solidFill>
              </a:rPr>
              <a:t> </a:t>
            </a:r>
            <a:br>
              <a:rPr lang="ru-RU" sz="1800" dirty="0">
                <a:solidFill>
                  <a:schemeClr val="tx1"/>
                </a:solidFill>
              </a:rPr>
            </a:br>
            <a:r>
              <a:rPr lang="ru-RU" sz="1800" dirty="0">
                <a:solidFill>
                  <a:schemeClr val="tx1"/>
                </a:solidFill>
              </a:rPr>
              <a:t>связные, последовательные рассказы.</a:t>
            </a:r>
          </a:p>
        </p:txBody>
      </p:sp>
      <p:pic>
        <p:nvPicPr>
          <p:cNvPr id="4" name="Рисунок 3" descr="Изображение выглядит как человек, ребенок, внутренний, молодой&#10;&#10;Автоматически созданное описание">
            <a:extLst>
              <a:ext uri="{FF2B5EF4-FFF2-40B4-BE49-F238E27FC236}">
                <a16:creationId xmlns:a16="http://schemas.microsoft.com/office/drawing/2014/main" id="{7D75FF60-229D-463C-9BCE-307E1E33EFFB}"/>
              </a:ext>
            </a:extLst>
          </p:cNvPr>
          <p:cNvPicPr>
            <a:picLocks noChangeAspect="1"/>
          </p:cNvPicPr>
          <p:nvPr/>
        </p:nvPicPr>
        <p:blipFill>
          <a:blip r:embed="rId2"/>
          <a:stretch>
            <a:fillRect/>
          </a:stretch>
        </p:blipFill>
        <p:spPr>
          <a:xfrm>
            <a:off x="8931964" y="3386462"/>
            <a:ext cx="2484383" cy="3312511"/>
          </a:xfrm>
          <a:prstGeom prst="rect">
            <a:avLst/>
          </a:prstGeom>
          <a:effectLst>
            <a:softEdge rad="88900"/>
          </a:effectLst>
        </p:spPr>
      </p:pic>
    </p:spTree>
    <p:extLst>
      <p:ext uri="{BB962C8B-B14F-4D97-AF65-F5344CB8AC3E}">
        <p14:creationId xmlns:p14="http://schemas.microsoft.com/office/powerpoint/2010/main" val="3450318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B7EEA1-079A-429C-9159-B2145F40FFF9}"/>
              </a:ext>
            </a:extLst>
          </p:cNvPr>
          <p:cNvSpPr>
            <a:spLocks noGrp="1"/>
          </p:cNvSpPr>
          <p:nvPr>
            <p:ph type="title"/>
          </p:nvPr>
        </p:nvSpPr>
        <p:spPr/>
        <p:txBody>
          <a:bodyPr>
            <a:noAutofit/>
          </a:bodyPr>
          <a:lstStyle/>
          <a:p>
            <a:pPr algn="ctr"/>
            <a:r>
              <a:rPr lang="ru-RU" sz="2000" b="1" i="1" dirty="0"/>
              <a:t>Актуальность проблемы</a:t>
            </a:r>
            <a:br>
              <a:rPr lang="ru-RU" sz="2000" dirty="0"/>
            </a:br>
            <a:br>
              <a:rPr lang="ru-RU" sz="2000" dirty="0"/>
            </a:br>
            <a:r>
              <a:rPr lang="ru-RU" sz="2000" dirty="0"/>
              <a:t>Ребенок-дошкольник очень пластичен и легко обучаем, но для детей в настоящее время характерна зачастую нечеткая речь , неумение выстроить четкий, последовательный, логически связанный рассказ, задержка речевого развития, утомляемость и потеря интереса к занятию. </a:t>
            </a:r>
            <a:br>
              <a:rPr lang="ru-RU" sz="2000" dirty="0"/>
            </a:br>
            <a:r>
              <a:rPr lang="ru-RU" sz="2000" dirty="0"/>
              <a:t>Использование наглядного моделирования вызывает интерес и помогает решить эту проблему;</a:t>
            </a:r>
            <a:br>
              <a:rPr lang="ru-RU" sz="2000" dirty="0"/>
            </a:br>
            <a:r>
              <a:rPr lang="ru-RU" sz="2000" dirty="0"/>
              <a:t>использование символической аналогии облегчает и ускоряет процесс запоминания и усвоения материала, формирует приемы работы с памятью. </a:t>
            </a:r>
            <a:br>
              <a:rPr lang="ru-RU" sz="2000" dirty="0"/>
            </a:br>
            <a:r>
              <a:rPr lang="ru-RU" sz="2000" dirty="0"/>
              <a:t>Ведь одно из правил укрепления памяти гласит: </a:t>
            </a:r>
            <a:r>
              <a:rPr lang="ru-RU" sz="2000" b="1" i="1" dirty="0"/>
              <a:t>“Когда учишь - записывай, рисуй схемы, диаграммы, черти графики”;</a:t>
            </a:r>
            <a:br>
              <a:rPr lang="ru-RU" sz="2000" dirty="0"/>
            </a:br>
            <a:r>
              <a:rPr lang="ru-RU" sz="2000" dirty="0"/>
              <a:t>применяя графическую аналогию, мы учим детей видеть главное, систематизировать полученные знания. </a:t>
            </a:r>
            <a:endParaRPr lang="ru-RU" sz="2000" dirty="0">
              <a:solidFill>
                <a:schemeClr val="tx1"/>
              </a:solidFill>
            </a:endParaRPr>
          </a:p>
        </p:txBody>
      </p:sp>
    </p:spTree>
    <p:extLst>
      <p:ext uri="{BB962C8B-B14F-4D97-AF65-F5344CB8AC3E}">
        <p14:creationId xmlns:p14="http://schemas.microsoft.com/office/powerpoint/2010/main" val="324481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D52934-A610-4E5F-A83F-C6E82A0E8FD8}"/>
              </a:ext>
            </a:extLst>
          </p:cNvPr>
          <p:cNvSpPr>
            <a:spLocks noGrp="1"/>
          </p:cNvSpPr>
          <p:nvPr>
            <p:ph type="title"/>
          </p:nvPr>
        </p:nvSpPr>
        <p:spPr>
          <a:xfrm>
            <a:off x="1855304" y="624110"/>
            <a:ext cx="10137913" cy="1280890"/>
          </a:xfrm>
        </p:spPr>
        <p:txBody>
          <a:bodyPr>
            <a:noAutofit/>
          </a:bodyPr>
          <a:lstStyle/>
          <a:p>
            <a:pPr algn="ctr"/>
            <a:r>
              <a:rPr lang="ru-RU" sz="2000" dirty="0">
                <a:solidFill>
                  <a:schemeClr val="tx1"/>
                </a:solidFill>
              </a:rPr>
              <a:t>В качестве моделей  используются:</a:t>
            </a:r>
            <a:br>
              <a:rPr lang="ru-RU" sz="2000" dirty="0">
                <a:solidFill>
                  <a:schemeClr val="tx1"/>
                </a:solidFill>
              </a:rPr>
            </a:br>
            <a:br>
              <a:rPr lang="ru-RU" sz="2000" dirty="0">
                <a:solidFill>
                  <a:schemeClr val="tx1"/>
                </a:solidFill>
              </a:rPr>
            </a:br>
            <a:r>
              <a:rPr lang="ru-RU" sz="2000" dirty="0">
                <a:solidFill>
                  <a:schemeClr val="tx1"/>
                </a:solidFill>
              </a:rPr>
              <a:t>* геометрические фигуры;</a:t>
            </a:r>
            <a:br>
              <a:rPr lang="ru-RU" sz="2000" dirty="0">
                <a:solidFill>
                  <a:schemeClr val="tx1"/>
                </a:solidFill>
              </a:rPr>
            </a:br>
            <a:r>
              <a:rPr lang="ru-RU" sz="2000" dirty="0">
                <a:solidFill>
                  <a:schemeClr val="tx1"/>
                </a:solidFill>
              </a:rPr>
              <a:t>*  изображения предметов (условные обозначения, силуэты, контуры, пиктограммы);</a:t>
            </a:r>
            <a:br>
              <a:rPr lang="ru-RU" sz="2000" dirty="0">
                <a:solidFill>
                  <a:schemeClr val="tx1"/>
                </a:solidFill>
              </a:rPr>
            </a:br>
            <a:r>
              <a:rPr lang="ru-RU" sz="2000" dirty="0">
                <a:solidFill>
                  <a:schemeClr val="tx1"/>
                </a:solidFill>
              </a:rPr>
              <a:t>* планы и условные обозначения, используемые в них;</a:t>
            </a:r>
            <a:br>
              <a:rPr lang="ru-RU" sz="2000" dirty="0">
                <a:solidFill>
                  <a:schemeClr val="tx1"/>
                </a:solidFill>
              </a:rPr>
            </a:br>
            <a:r>
              <a:rPr lang="ru-RU" sz="2000" dirty="0">
                <a:solidFill>
                  <a:schemeClr val="tx1"/>
                </a:solidFill>
              </a:rPr>
              <a:t>* </a:t>
            </a:r>
            <a:r>
              <a:rPr lang="ru-RU" sz="2000" dirty="0" err="1">
                <a:solidFill>
                  <a:schemeClr val="tx1"/>
                </a:solidFill>
              </a:rPr>
              <a:t>мнемотаблицы</a:t>
            </a:r>
            <a:r>
              <a:rPr lang="ru-RU" sz="2000" dirty="0">
                <a:solidFill>
                  <a:schemeClr val="tx1"/>
                </a:solidFill>
              </a:rPr>
              <a:t>, сенсорно-графические схемы;</a:t>
            </a:r>
            <a:br>
              <a:rPr lang="ru-RU" sz="2000" dirty="0">
                <a:solidFill>
                  <a:schemeClr val="tx1"/>
                </a:solidFill>
              </a:rPr>
            </a:br>
            <a:r>
              <a:rPr lang="ru-RU" sz="2000" dirty="0">
                <a:solidFill>
                  <a:schemeClr val="tx1"/>
                </a:solidFill>
              </a:rPr>
              <a:t>* опорные схемы;</a:t>
            </a:r>
            <a:br>
              <a:rPr lang="ru-RU" sz="2000" dirty="0">
                <a:solidFill>
                  <a:schemeClr val="tx1"/>
                </a:solidFill>
              </a:rPr>
            </a:br>
            <a:r>
              <a:rPr lang="ru-RU" sz="2000" dirty="0">
                <a:solidFill>
                  <a:schemeClr val="tx1"/>
                </a:solidFill>
              </a:rPr>
              <a:t>* карточки — символы.</a:t>
            </a:r>
          </a:p>
        </p:txBody>
      </p:sp>
      <p:pic>
        <p:nvPicPr>
          <p:cNvPr id="3" name="Рисунок 2">
            <a:extLst>
              <a:ext uri="{FF2B5EF4-FFF2-40B4-BE49-F238E27FC236}">
                <a16:creationId xmlns:a16="http://schemas.microsoft.com/office/drawing/2014/main" id="{210A1C7A-D315-4549-8248-B2A535821D3A}"/>
              </a:ext>
            </a:extLst>
          </p:cNvPr>
          <p:cNvPicPr>
            <a:picLocks noChangeAspect="1"/>
          </p:cNvPicPr>
          <p:nvPr/>
        </p:nvPicPr>
        <p:blipFill>
          <a:blip r:embed="rId2"/>
          <a:stretch>
            <a:fillRect/>
          </a:stretch>
        </p:blipFill>
        <p:spPr>
          <a:xfrm>
            <a:off x="8479043" y="4789714"/>
            <a:ext cx="3514174" cy="1773072"/>
          </a:xfrm>
          <a:prstGeom prst="rect">
            <a:avLst/>
          </a:prstGeom>
        </p:spPr>
      </p:pic>
      <p:pic>
        <p:nvPicPr>
          <p:cNvPr id="5" name="Рисунок 4">
            <a:extLst>
              <a:ext uri="{FF2B5EF4-FFF2-40B4-BE49-F238E27FC236}">
                <a16:creationId xmlns:a16="http://schemas.microsoft.com/office/drawing/2014/main" id="{6170AA03-8E8D-4F82-A269-C16577F4BB7D}"/>
              </a:ext>
            </a:extLst>
          </p:cNvPr>
          <p:cNvPicPr>
            <a:picLocks noChangeAspect="1"/>
          </p:cNvPicPr>
          <p:nvPr/>
        </p:nvPicPr>
        <p:blipFill>
          <a:blip r:embed="rId3"/>
          <a:stretch>
            <a:fillRect/>
          </a:stretch>
        </p:blipFill>
        <p:spPr>
          <a:xfrm>
            <a:off x="5367130" y="4719450"/>
            <a:ext cx="2828648" cy="1843336"/>
          </a:xfrm>
          <a:prstGeom prst="rect">
            <a:avLst/>
          </a:prstGeom>
          <a:effectLst>
            <a:softEdge rad="63500"/>
          </a:effectLst>
        </p:spPr>
      </p:pic>
      <p:pic>
        <p:nvPicPr>
          <p:cNvPr id="6" name="Рисунок 5">
            <a:extLst>
              <a:ext uri="{FF2B5EF4-FFF2-40B4-BE49-F238E27FC236}">
                <a16:creationId xmlns:a16="http://schemas.microsoft.com/office/drawing/2014/main" id="{3684C706-8FDF-4261-B634-B76F9E58DAEA}"/>
              </a:ext>
            </a:extLst>
          </p:cNvPr>
          <p:cNvPicPr>
            <a:picLocks noChangeAspect="1"/>
          </p:cNvPicPr>
          <p:nvPr/>
        </p:nvPicPr>
        <p:blipFill>
          <a:blip r:embed="rId4"/>
          <a:stretch>
            <a:fillRect/>
          </a:stretch>
        </p:blipFill>
        <p:spPr>
          <a:xfrm>
            <a:off x="2722249" y="3415650"/>
            <a:ext cx="2137357" cy="2984838"/>
          </a:xfrm>
          <a:prstGeom prst="rect">
            <a:avLst/>
          </a:prstGeom>
          <a:effectLst>
            <a:softEdge rad="63500"/>
          </a:effectLst>
        </p:spPr>
      </p:pic>
      <p:pic>
        <p:nvPicPr>
          <p:cNvPr id="8" name="Рисунок 7" descr="Изображение выглядит как текст, конверт, рама картины&#10;&#10;Автоматически созданное описание">
            <a:extLst>
              <a:ext uri="{FF2B5EF4-FFF2-40B4-BE49-F238E27FC236}">
                <a16:creationId xmlns:a16="http://schemas.microsoft.com/office/drawing/2014/main" id="{E510CC2C-F394-4732-8AD0-6DDB17DDF798}"/>
              </a:ext>
            </a:extLst>
          </p:cNvPr>
          <p:cNvPicPr>
            <a:picLocks noChangeAspect="1"/>
          </p:cNvPicPr>
          <p:nvPr/>
        </p:nvPicPr>
        <p:blipFill>
          <a:blip r:embed="rId5"/>
          <a:stretch>
            <a:fillRect/>
          </a:stretch>
        </p:blipFill>
        <p:spPr>
          <a:xfrm>
            <a:off x="9024729" y="2909298"/>
            <a:ext cx="2507221" cy="1880416"/>
          </a:xfrm>
          <a:prstGeom prst="rect">
            <a:avLst/>
          </a:prstGeom>
          <a:effectLst>
            <a:softEdge rad="127000"/>
          </a:effectLst>
        </p:spPr>
      </p:pic>
    </p:spTree>
    <p:extLst>
      <p:ext uri="{BB962C8B-B14F-4D97-AF65-F5344CB8AC3E}">
        <p14:creationId xmlns:p14="http://schemas.microsoft.com/office/powerpoint/2010/main" val="4156424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B952D7D-D31D-4BDB-9309-4B39F9FC7BD1}"/>
              </a:ext>
            </a:extLst>
          </p:cNvPr>
          <p:cNvSpPr>
            <a:spLocks noGrp="1"/>
          </p:cNvSpPr>
          <p:nvPr>
            <p:ph type="title"/>
          </p:nvPr>
        </p:nvSpPr>
        <p:spPr/>
        <p:txBody>
          <a:bodyPr>
            <a:noAutofit/>
          </a:bodyPr>
          <a:lstStyle/>
          <a:p>
            <a:pPr algn="ctr"/>
            <a:r>
              <a:rPr lang="ru-RU" sz="2000" dirty="0">
                <a:solidFill>
                  <a:schemeClr val="tx1"/>
                </a:solidFill>
              </a:rPr>
              <a:t>Занятия проводятся индивидуально, подгруппами, фронтально с использованием картинных планов, карточек-символов, сенсорно-графических схем, </a:t>
            </a:r>
            <a:r>
              <a:rPr lang="ru-RU" sz="2000" dirty="0" err="1">
                <a:solidFill>
                  <a:schemeClr val="tx1"/>
                </a:solidFill>
              </a:rPr>
              <a:t>мнемотаблиц</a:t>
            </a:r>
            <a:r>
              <a:rPr lang="ru-RU" sz="2000" dirty="0">
                <a:solidFill>
                  <a:schemeClr val="tx1"/>
                </a:solidFill>
              </a:rPr>
              <a:t>. </a:t>
            </a:r>
            <a:br>
              <a:rPr lang="ru-RU" sz="2000" dirty="0">
                <a:solidFill>
                  <a:schemeClr val="tx1"/>
                </a:solidFill>
              </a:rPr>
            </a:br>
            <a:r>
              <a:rPr lang="ru-RU" sz="2000" dirty="0">
                <a:solidFill>
                  <a:schemeClr val="tx1"/>
                </a:solidFill>
              </a:rPr>
              <a:t>В  процессе занятий решаются следующие задачи по формированию связной речи:</a:t>
            </a:r>
            <a:br>
              <a:rPr lang="ru-RU" sz="2000" dirty="0">
                <a:solidFill>
                  <a:schemeClr val="tx1"/>
                </a:solidFill>
              </a:rPr>
            </a:br>
            <a:r>
              <a:rPr lang="ru-RU" sz="2000" dirty="0">
                <a:solidFill>
                  <a:schemeClr val="tx1"/>
                </a:solidFill>
              </a:rPr>
              <a:t>- Составление простых распространенных предложений по схемам.</a:t>
            </a:r>
            <a:br>
              <a:rPr lang="ru-RU" sz="2000" dirty="0">
                <a:solidFill>
                  <a:schemeClr val="tx1"/>
                </a:solidFill>
              </a:rPr>
            </a:br>
            <a:r>
              <a:rPr lang="ru-RU" sz="2000" dirty="0">
                <a:solidFill>
                  <a:schemeClr val="tx1"/>
                </a:solidFill>
              </a:rPr>
              <a:t>- Обучение детей умению задавать вопросы , опираясь на модель и отвечать на вопросы полным ответом.</a:t>
            </a:r>
            <a:br>
              <a:rPr lang="ru-RU" sz="2000" dirty="0">
                <a:solidFill>
                  <a:schemeClr val="tx1"/>
                </a:solidFill>
              </a:rPr>
            </a:br>
            <a:r>
              <a:rPr lang="ru-RU" sz="2000" dirty="0">
                <a:solidFill>
                  <a:schemeClr val="tx1"/>
                </a:solidFill>
              </a:rPr>
              <a:t>- Обучение детей пересказу и составлению коротких описательных рассказов по </a:t>
            </a:r>
            <a:r>
              <a:rPr lang="ru-RU" sz="2000" dirty="0" err="1">
                <a:solidFill>
                  <a:schemeClr val="tx1"/>
                </a:solidFill>
              </a:rPr>
              <a:t>мнемотаблицам</a:t>
            </a:r>
            <a:r>
              <a:rPr lang="ru-RU" sz="2000" dirty="0">
                <a:solidFill>
                  <a:schemeClr val="tx1"/>
                </a:solidFill>
              </a:rPr>
              <a:t> по темам: «Мой любимый детский сад», «Осень», «Продукты» и т.д.</a:t>
            </a:r>
            <a:br>
              <a:rPr lang="ru-RU" sz="2000" dirty="0">
                <a:solidFill>
                  <a:schemeClr val="tx1"/>
                </a:solidFill>
              </a:rPr>
            </a:br>
            <a:r>
              <a:rPr lang="ru-RU" sz="2000" dirty="0">
                <a:solidFill>
                  <a:schemeClr val="tx1"/>
                </a:solidFill>
              </a:rPr>
              <a:t>- Обучение детей пересказу небольших рассказов, сказок, текстов по схемам и моделям.</a:t>
            </a:r>
            <a:br>
              <a:rPr lang="ru-RU" sz="2000" dirty="0">
                <a:solidFill>
                  <a:schemeClr val="tx1"/>
                </a:solidFill>
              </a:rPr>
            </a:br>
            <a:r>
              <a:rPr lang="ru-RU" sz="2000" dirty="0">
                <a:solidFill>
                  <a:schemeClr val="tx1"/>
                </a:solidFill>
              </a:rPr>
              <a:t>Заучивать стихотворения по схеме, модели.</a:t>
            </a:r>
          </a:p>
        </p:txBody>
      </p:sp>
    </p:spTree>
    <p:extLst>
      <p:ext uri="{BB962C8B-B14F-4D97-AF65-F5344CB8AC3E}">
        <p14:creationId xmlns:p14="http://schemas.microsoft.com/office/powerpoint/2010/main" val="1298419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BC1AD5-CA10-499B-AFB3-FDE1DF641DEE}"/>
              </a:ext>
            </a:extLst>
          </p:cNvPr>
          <p:cNvSpPr>
            <a:spLocks noGrp="1"/>
          </p:cNvSpPr>
          <p:nvPr>
            <p:ph type="title"/>
          </p:nvPr>
        </p:nvSpPr>
        <p:spPr>
          <a:xfrm>
            <a:off x="2093843" y="624110"/>
            <a:ext cx="9727095" cy="1280890"/>
          </a:xfrm>
        </p:spPr>
        <p:txBody>
          <a:bodyPr>
            <a:noAutofit/>
          </a:bodyPr>
          <a:lstStyle/>
          <a:p>
            <a:pPr algn="ctr"/>
            <a:r>
              <a:rPr lang="ru-RU" sz="2000" dirty="0"/>
              <a:t>В качестве символов-заместителей на начальном этапе работы используются геометрические фигуры, своей формой и цветом напоминающие замещаемый предмет.</a:t>
            </a:r>
            <a:br>
              <a:rPr lang="ru-RU" sz="2000" dirty="0"/>
            </a:br>
            <a:br>
              <a:rPr lang="ru-RU" sz="2000" dirty="0"/>
            </a:br>
            <a:r>
              <a:rPr lang="ru-RU" sz="2000" dirty="0"/>
              <a:t>На последующих этапах дети выбирают заместители, без учета внешних признаков объекта, ориентированных на качественные характеристики (злой, добрый, трусливый и т. п.).</a:t>
            </a:r>
            <a:br>
              <a:rPr lang="ru-RU" sz="2800" dirty="0"/>
            </a:br>
            <a:endParaRPr lang="ru-RU" sz="2800" dirty="0"/>
          </a:p>
        </p:txBody>
      </p:sp>
      <p:pic>
        <p:nvPicPr>
          <p:cNvPr id="4" name="Рисунок 3">
            <a:extLst>
              <a:ext uri="{FF2B5EF4-FFF2-40B4-BE49-F238E27FC236}">
                <a16:creationId xmlns:a16="http://schemas.microsoft.com/office/drawing/2014/main" id="{9CA69165-D01F-4470-8498-57F65EFD859A}"/>
              </a:ext>
            </a:extLst>
          </p:cNvPr>
          <p:cNvPicPr>
            <a:picLocks noChangeAspect="1"/>
          </p:cNvPicPr>
          <p:nvPr/>
        </p:nvPicPr>
        <p:blipFill>
          <a:blip r:embed="rId2"/>
          <a:stretch>
            <a:fillRect/>
          </a:stretch>
        </p:blipFill>
        <p:spPr>
          <a:xfrm>
            <a:off x="5556052" y="4699927"/>
            <a:ext cx="2715815" cy="2034209"/>
          </a:xfrm>
          <a:prstGeom prst="rect">
            <a:avLst/>
          </a:prstGeom>
          <a:effectLst>
            <a:softEdge rad="127000"/>
          </a:effectLst>
        </p:spPr>
      </p:pic>
      <p:pic>
        <p:nvPicPr>
          <p:cNvPr id="6" name="Рисунок 5">
            <a:extLst>
              <a:ext uri="{FF2B5EF4-FFF2-40B4-BE49-F238E27FC236}">
                <a16:creationId xmlns:a16="http://schemas.microsoft.com/office/drawing/2014/main" id="{C04FF1E6-CA91-4E68-9AFB-E057E86637B8}"/>
              </a:ext>
            </a:extLst>
          </p:cNvPr>
          <p:cNvPicPr>
            <a:picLocks noChangeAspect="1"/>
          </p:cNvPicPr>
          <p:nvPr/>
        </p:nvPicPr>
        <p:blipFill>
          <a:blip r:embed="rId3"/>
          <a:stretch>
            <a:fillRect/>
          </a:stretch>
        </p:blipFill>
        <p:spPr>
          <a:xfrm>
            <a:off x="8091075" y="2934717"/>
            <a:ext cx="2517095" cy="2526100"/>
          </a:xfrm>
          <a:prstGeom prst="rect">
            <a:avLst/>
          </a:prstGeom>
          <a:effectLst>
            <a:softEdge rad="63500"/>
          </a:effectLst>
        </p:spPr>
      </p:pic>
      <p:pic>
        <p:nvPicPr>
          <p:cNvPr id="7" name="Рисунок 6">
            <a:extLst>
              <a:ext uri="{FF2B5EF4-FFF2-40B4-BE49-F238E27FC236}">
                <a16:creationId xmlns:a16="http://schemas.microsoft.com/office/drawing/2014/main" id="{41412557-7EAE-4D2C-BC45-C379C71D39CA}"/>
              </a:ext>
            </a:extLst>
          </p:cNvPr>
          <p:cNvPicPr>
            <a:picLocks noChangeAspect="1"/>
          </p:cNvPicPr>
          <p:nvPr/>
        </p:nvPicPr>
        <p:blipFill>
          <a:blip r:embed="rId4"/>
          <a:stretch>
            <a:fillRect/>
          </a:stretch>
        </p:blipFill>
        <p:spPr>
          <a:xfrm>
            <a:off x="2583544" y="3178319"/>
            <a:ext cx="3153300" cy="2282498"/>
          </a:xfrm>
          <a:prstGeom prst="rect">
            <a:avLst/>
          </a:prstGeom>
        </p:spPr>
      </p:pic>
    </p:spTree>
    <p:extLst>
      <p:ext uri="{BB962C8B-B14F-4D97-AF65-F5344CB8AC3E}">
        <p14:creationId xmlns:p14="http://schemas.microsoft.com/office/powerpoint/2010/main" val="1877134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6C4502-C890-4D64-8EEE-F8B731E9F660}"/>
              </a:ext>
            </a:extLst>
          </p:cNvPr>
          <p:cNvSpPr>
            <a:spLocks noGrp="1"/>
          </p:cNvSpPr>
          <p:nvPr>
            <p:ph type="title"/>
          </p:nvPr>
        </p:nvSpPr>
        <p:spPr/>
        <p:txBody>
          <a:bodyPr>
            <a:noAutofit/>
          </a:bodyPr>
          <a:lstStyle/>
          <a:p>
            <a:pPr algn="ctr"/>
            <a:r>
              <a:rPr lang="ru-RU" sz="2800" dirty="0">
                <a:solidFill>
                  <a:schemeClr val="tx1"/>
                </a:solidFill>
              </a:rPr>
              <a:t>Применение наглядных моделей в работе над монологической речью детей с ОНР позволяет более успешно обучить детей составлению связного речевого высказывания.</a:t>
            </a:r>
          </a:p>
        </p:txBody>
      </p:sp>
      <p:pic>
        <p:nvPicPr>
          <p:cNvPr id="4" name="Рисунок 3">
            <a:extLst>
              <a:ext uri="{FF2B5EF4-FFF2-40B4-BE49-F238E27FC236}">
                <a16:creationId xmlns:a16="http://schemas.microsoft.com/office/drawing/2014/main" id="{56ABF6A4-3FED-4428-90D5-2E5B6F504317}"/>
              </a:ext>
            </a:extLst>
          </p:cNvPr>
          <p:cNvPicPr>
            <a:picLocks noChangeAspect="1"/>
          </p:cNvPicPr>
          <p:nvPr/>
        </p:nvPicPr>
        <p:blipFill>
          <a:blip r:embed="rId2"/>
          <a:stretch>
            <a:fillRect/>
          </a:stretch>
        </p:blipFill>
        <p:spPr>
          <a:xfrm>
            <a:off x="1468270" y="2652758"/>
            <a:ext cx="3258142" cy="3258142"/>
          </a:xfrm>
          <a:prstGeom prst="rect">
            <a:avLst/>
          </a:prstGeom>
          <a:effectLst>
            <a:softEdge rad="63500"/>
          </a:effectLst>
        </p:spPr>
      </p:pic>
      <p:pic>
        <p:nvPicPr>
          <p:cNvPr id="6" name="Рисунок 5">
            <a:extLst>
              <a:ext uri="{FF2B5EF4-FFF2-40B4-BE49-F238E27FC236}">
                <a16:creationId xmlns:a16="http://schemas.microsoft.com/office/drawing/2014/main" id="{BF02325E-4659-4BF3-93B9-D9CD2C5F779A}"/>
              </a:ext>
            </a:extLst>
          </p:cNvPr>
          <p:cNvPicPr>
            <a:picLocks noChangeAspect="1"/>
          </p:cNvPicPr>
          <p:nvPr/>
        </p:nvPicPr>
        <p:blipFill>
          <a:blip r:embed="rId3"/>
          <a:stretch>
            <a:fillRect/>
          </a:stretch>
        </p:blipFill>
        <p:spPr>
          <a:xfrm>
            <a:off x="4947676" y="4156295"/>
            <a:ext cx="3271394" cy="2453545"/>
          </a:xfrm>
          <a:prstGeom prst="rect">
            <a:avLst/>
          </a:prstGeom>
        </p:spPr>
      </p:pic>
      <p:pic>
        <p:nvPicPr>
          <p:cNvPr id="3" name="Рисунок 2">
            <a:extLst>
              <a:ext uri="{FF2B5EF4-FFF2-40B4-BE49-F238E27FC236}">
                <a16:creationId xmlns:a16="http://schemas.microsoft.com/office/drawing/2014/main" id="{EC83A064-D49B-43F5-85B4-B220833997C1}"/>
              </a:ext>
            </a:extLst>
          </p:cNvPr>
          <p:cNvPicPr>
            <a:picLocks noChangeAspect="1"/>
          </p:cNvPicPr>
          <p:nvPr/>
        </p:nvPicPr>
        <p:blipFill>
          <a:blip r:embed="rId4"/>
          <a:stretch>
            <a:fillRect/>
          </a:stretch>
        </p:blipFill>
        <p:spPr>
          <a:xfrm>
            <a:off x="8229600" y="2727700"/>
            <a:ext cx="2929559" cy="3906079"/>
          </a:xfrm>
          <a:prstGeom prst="rect">
            <a:avLst/>
          </a:prstGeom>
          <a:effectLst>
            <a:softEdge rad="63500"/>
          </a:effectLst>
        </p:spPr>
      </p:pic>
    </p:spTree>
    <p:extLst>
      <p:ext uri="{BB962C8B-B14F-4D97-AF65-F5344CB8AC3E}">
        <p14:creationId xmlns:p14="http://schemas.microsoft.com/office/powerpoint/2010/main" val="3429224598"/>
      </p:ext>
    </p:extLst>
  </p:cSld>
  <p:clrMapOvr>
    <a:masterClrMapping/>
  </p:clrMapOvr>
</p:sld>
</file>

<file path=ppt/theme/theme1.xml><?xml version="1.0" encoding="utf-8"?>
<a:theme xmlns:a="http://schemas.openxmlformats.org/drawingml/2006/main" name="Легкий дым">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505</TotalTime>
  <Words>666</Words>
  <Application>Microsoft Office PowerPoint</Application>
  <PresentationFormat>Широкоэкранный</PresentationFormat>
  <Paragraphs>13</Paragraphs>
  <Slides>11</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11</vt:i4>
      </vt:variant>
    </vt:vector>
  </HeadingPairs>
  <TitlesOfParts>
    <vt:vector size="18" baseType="lpstr">
      <vt:lpstr>Arial</vt:lpstr>
      <vt:lpstr>Bahnschrift Light Condensed</vt:lpstr>
      <vt:lpstr>Bahnschrift Light SemiCondensed</vt:lpstr>
      <vt:lpstr>Bahnschrift SemiBold SemiConden</vt:lpstr>
      <vt:lpstr>Century Gothic</vt:lpstr>
      <vt:lpstr>Wingdings 3</vt:lpstr>
      <vt:lpstr>Легкий дым</vt:lpstr>
      <vt:lpstr>Использование метода моделирования в формировании связной речи у детей с ОНР</vt:lpstr>
      <vt:lpstr>Учите ребёнка каким-нибудь неизвестным ему пяти словам - он будет долго и напрасно мучиться, но свяжите двадцать таких слов с картинками, и он усвоит их на лету»  К.Д.Ушинский.</vt:lpstr>
      <vt:lpstr> Эффективность использования моделирования в формировании связной речи зависит от следующих условий:  * модель должна отражать основные свойства объекта и быть по структуре аналогичной реальному объекту;  * быть доступной для восприятия ребенком данного возраста;  * должна облегчать процесс овладения навыками, умениями и знаниями.  В основе метода моделирования лежит принцип замещения: реальный предмет ребёнок замещает другим предметом, его изображением, каким-либо условным знаком.</vt:lpstr>
      <vt:lpstr>Цель использования метода моделирования : Целью моей работы является обучение детей способам наглядного моделирования, которые позволяют ребенку усваивать социокультурный опыт, представленный в виде знаков, символов и моделей.  Задачи: 1.Развивать мышление и воображение, эмоциональную отзывчивость, память при использовании схем, моделей, заместителей . 2.Учить создавать воображаемые образы и узнавать некоторые ситуации по схеме. 3.Развивать умения подбирать заместители  по цвету, величине, форме, характеру  персонажа сказки, загадки, сюжета рассказа. 4.Развивать понимание текста на основе  построения наглядной модели. 5.Учить составлять по схеме, мнемотаблице  связные, последовательные рассказы.</vt:lpstr>
      <vt:lpstr>Актуальность проблемы  Ребенок-дошкольник очень пластичен и легко обучаем, но для детей в настоящее время характерна зачастую нечеткая речь , неумение выстроить четкий, последовательный, логически связанный рассказ, задержка речевого развития, утомляемость и потеря интереса к занятию.  Использование наглядного моделирования вызывает интерес и помогает решить эту проблему; использование символической аналогии облегчает и ускоряет процесс запоминания и усвоения материала, формирует приемы работы с памятью.  Ведь одно из правил укрепления памяти гласит: “Когда учишь - записывай, рисуй схемы, диаграммы, черти графики”; применяя графическую аналогию, мы учим детей видеть главное, систематизировать полученные знания. </vt:lpstr>
      <vt:lpstr>В качестве моделей  используются:  * геометрические фигуры; *  изображения предметов (условные обозначения, силуэты, контуры, пиктограммы); * планы и условные обозначения, используемые в них; * мнемотаблицы, сенсорно-графические схемы; * опорные схемы; * карточки — символы.</vt:lpstr>
      <vt:lpstr>Занятия проводятся индивидуально, подгруппами, фронтально с использованием картинных планов, карточек-символов, сенсорно-графических схем, мнемотаблиц.  В  процессе занятий решаются следующие задачи по формированию связной речи: - Составление простых распространенных предложений по схемам. - Обучение детей умению задавать вопросы , опираясь на модель и отвечать на вопросы полным ответом. - Обучение детей пересказу и составлению коротких описательных рассказов по мнемотаблицам по темам: «Мой любимый детский сад», «Осень», «Продукты» и т.д. - Обучение детей пересказу небольших рассказов, сказок, текстов по схемам и моделям. Заучивать стихотворения по схеме, модели.</vt:lpstr>
      <vt:lpstr>В качестве символов-заместителей на начальном этапе работы используются геометрические фигуры, своей формой и цветом напоминающие замещаемый предмет.  На последующих этапах дети выбирают заместители, без учета внешних признаков объекта, ориентированных на качественные характеристики (злой, добрый, трусливый и т. п.). </vt:lpstr>
      <vt:lpstr>Применение наглядных моделей в работе над монологической речью детей с ОНР позволяет более успешно обучить детей составлению связного речевого высказывания.</vt:lpstr>
      <vt:lpstr>Используя в своей работе наглядное моделирование, мы учим детей:  * добывать информацию, проводить исследование, делать сравнения, составлять четкий умственный план умственных действий, речевого высказывания;  * формулировать и высказывать суждения, делать умозаключения.</vt:lpstr>
      <vt:lpstr>СПАСИБО  ЗА  ВНИМАНИЕ!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АРТИКУЛЯЦИОННАЯ  ГИМНАСТИКА и ее роль в формировании звукопроизношения</dc:title>
  <dc:creator>ms30450</dc:creator>
  <cp:lastModifiedBy>ms30450</cp:lastModifiedBy>
  <cp:revision>44</cp:revision>
  <dcterms:created xsi:type="dcterms:W3CDTF">2020-09-14T14:52:09Z</dcterms:created>
  <dcterms:modified xsi:type="dcterms:W3CDTF">2020-12-19T09:02:43Z</dcterms:modified>
</cp:coreProperties>
</file>