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81" r:id="rId2"/>
    <p:sldId id="287" r:id="rId3"/>
    <p:sldId id="295" r:id="rId4"/>
    <p:sldId id="257" r:id="rId5"/>
    <p:sldId id="284" r:id="rId6"/>
    <p:sldId id="286" r:id="rId7"/>
    <p:sldId id="294" r:id="rId8"/>
    <p:sldId id="265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262F64-E8C8-4FF5-9DCC-D33E7EF76A1B}">
          <p14:sldIdLst>
            <p14:sldId id="281"/>
            <p14:sldId id="287"/>
            <p14:sldId id="295"/>
            <p14:sldId id="257"/>
            <p14:sldId id="284"/>
            <p14:sldId id="286"/>
            <p14:sldId id="294"/>
            <p14:sldId id="265"/>
            <p14:sldId id="270"/>
          </p14:sldIdLst>
        </p14:section>
        <p14:section name="Раздел без заголовка" id="{E14DC3F4-6F44-459F-A07C-A4A87C507FC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7283" autoAdjust="0"/>
  </p:normalViewPr>
  <p:slideViewPr>
    <p:cSldViewPr>
      <p:cViewPr varScale="1">
        <p:scale>
          <a:sx n="63" d="100"/>
          <a:sy n="63" d="100"/>
        </p:scale>
        <p:origin x="16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48C4D7-A444-459D-9F15-1E094EC9163F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25CE4B-88BB-4DFF-8035-48E7CCC74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27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73263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9516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C85F-58A7-47BD-B9B7-C283675D0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3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40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268760"/>
            <a:ext cx="51125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Коррекционно-развивающая работа учителя-логопеда в логопедической группе ДОУ</a:t>
            </a:r>
          </a:p>
        </p:txBody>
      </p:sp>
    </p:spTree>
    <p:extLst>
      <p:ext uri="{BB962C8B-B14F-4D97-AF65-F5344CB8AC3E}">
        <p14:creationId xmlns:p14="http://schemas.microsoft.com/office/powerpoint/2010/main" val="234572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7140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692697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82998"/>
              </p:ext>
            </p:extLst>
          </p:nvPr>
        </p:nvGraphicFramePr>
        <p:xfrm>
          <a:off x="203609" y="1268762"/>
          <a:ext cx="8712968" cy="5112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Дни недели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работы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08:00-12:00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08:00-12:00</a:t>
                      </a:r>
                    </a:p>
                  </a:txBody>
                  <a:tcPr marL="48388" marR="483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08:00-12:00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14:00-18:00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08:00-12:00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71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336704" cy="1224136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b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ДЕТЕЙ</a:t>
            </a:r>
            <a:b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речевыми нарушениями</a:t>
            </a:r>
            <a:b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зачисленных в старшую логопедическую группу</a:t>
            </a:r>
            <a:br>
              <a:rPr lang="ru-RU" sz="22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( на 2019-2020 учебный год )</a:t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525844"/>
              </p:ext>
            </p:extLst>
          </p:nvPr>
        </p:nvGraphicFramePr>
        <p:xfrm>
          <a:off x="2411760" y="1828801"/>
          <a:ext cx="6408712" cy="4880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8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детей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Диагноз речевого нарушения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ОНР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ур.р.р.,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по типу дизартрия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ОНР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II-III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по типу дизартрия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ОНР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ур.р.р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по типу дизартрия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ОНР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I-II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ур.р.р.,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по типу дизартрия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38588" y="1697996"/>
            <a:ext cx="365774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11" y="-533966"/>
            <a:ext cx="9167813" cy="739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34963" y="548681"/>
            <a:ext cx="8497887" cy="792087"/>
          </a:xfrm>
        </p:spPr>
        <p:txBody>
          <a:bodyPr/>
          <a:lstStyle/>
          <a:p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Arial" charset="0"/>
              </a:rPr>
              <a:t>Участники    коррекционно-образовательного    процесса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Oval 17"/>
          <p:cNvSpPr>
            <a:spLocks noChangeArrowheads="1"/>
          </p:cNvSpPr>
          <p:nvPr/>
        </p:nvSpPr>
        <p:spPr bwMode="auto">
          <a:xfrm>
            <a:off x="251520" y="1628800"/>
            <a:ext cx="2880320" cy="126623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CC3300"/>
            </a:solidFill>
            <a:prstDash val="sysDot"/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Родитель (законный представитель)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77517" y="1700213"/>
            <a:ext cx="2736304" cy="864691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2DFF2D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0099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1600" b="1" dirty="0">
              <a:solidFill>
                <a:srgbClr val="0000FF"/>
              </a:solidFill>
              <a:latin typeface="Century Gothic" pitchFamily="34" charset="0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Музыкальный руководитель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588125" y="1700213"/>
            <a:ext cx="1912938" cy="864692"/>
          </a:xfrm>
          <a:prstGeom prst="rect">
            <a:avLst/>
          </a:prstGeom>
          <a:solidFill>
            <a:srgbClr val="00B0F0"/>
          </a:solidFill>
          <a:ln w="28575" algn="in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800" b="1" dirty="0">
              <a:solidFill>
                <a:srgbClr val="0000FF"/>
              </a:solidFill>
              <a:latin typeface="Century Gothic" pitchFamily="34" charset="0"/>
            </a:endParaRPr>
          </a:p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Воспитатель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9553" y="3466502"/>
            <a:ext cx="2232248" cy="104261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2DFF2D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0099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Инструктор по физической культуре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9552" y="5516563"/>
            <a:ext cx="2376265" cy="80168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Медицинские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работники</a:t>
            </a:r>
          </a:p>
          <a:p>
            <a:pPr algn="ctr"/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419872" y="5592256"/>
            <a:ext cx="2232248" cy="80168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1600" b="1" dirty="0">
              <a:solidFill>
                <a:srgbClr val="0000FF"/>
              </a:solidFill>
              <a:latin typeface="Century Gothic" pitchFamily="34" charset="0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Учитель-логопед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7004524" y="3239360"/>
            <a:ext cx="2088232" cy="1177253"/>
          </a:xfrm>
          <a:prstGeom prst="ellipse">
            <a:avLst/>
          </a:prstGeom>
          <a:solidFill>
            <a:srgbClr val="FF0000"/>
          </a:solidFill>
          <a:ln w="28575" algn="in">
            <a:solidFill>
              <a:srgbClr val="0070C0"/>
            </a:solidFill>
            <a:prstDash val="sysDot"/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800" b="1" dirty="0">
              <a:solidFill>
                <a:srgbClr val="0000FF"/>
              </a:solidFill>
              <a:latin typeface="Century Gothic" pitchFamily="34" charset="0"/>
            </a:endParaRPr>
          </a:p>
          <a:p>
            <a:pPr algn="ctr"/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ПМПк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ДОУ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464474" y="5540603"/>
            <a:ext cx="2160239" cy="80168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Педагог-психолог</a:t>
            </a:r>
          </a:p>
          <a:p>
            <a:pPr algn="ctr"/>
            <a:endParaRPr lang="ru-RU" sz="1600" b="1" dirty="0">
              <a:solidFill>
                <a:srgbClr val="0000FF"/>
              </a:solidFill>
              <a:latin typeface="Century Gothic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7516" y="3407246"/>
            <a:ext cx="2736305" cy="110187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Воспитанник дошкольного учреждения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V="1">
            <a:off x="4376040" y="2564905"/>
            <a:ext cx="0" cy="850152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 flipV="1">
            <a:off x="2456464" y="2644210"/>
            <a:ext cx="1062421" cy="74298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stealth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6075878" y="3795543"/>
            <a:ext cx="800378" cy="38453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V="1">
            <a:off x="2709605" y="4013367"/>
            <a:ext cx="567912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V="1">
            <a:off x="4387850" y="4509119"/>
            <a:ext cx="0" cy="1007443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2123727" y="4509118"/>
            <a:ext cx="1296145" cy="1007441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 flipH="1" flipV="1">
            <a:off x="5580112" y="4440237"/>
            <a:ext cx="1296144" cy="107632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flipV="1">
            <a:off x="5508104" y="2564904"/>
            <a:ext cx="1656184" cy="901598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85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38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85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385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385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385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85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38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38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38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85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385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38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38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85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385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385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85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385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385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385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85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385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38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38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85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385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38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38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85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385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385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385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85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385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385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385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385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385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5" dur="385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385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8"/>
          <p:cNvSpPr/>
          <p:nvPr/>
        </p:nvSpPr>
        <p:spPr>
          <a:xfrm>
            <a:off x="2223088" y="3076064"/>
            <a:ext cx="6920911" cy="1937111"/>
          </a:xfrm>
          <a:prstGeom prst="homePlate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7663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формы работы с детьми: индивидуальная и индивидуально-подгрупповая. Подгруппы формируются с учётом  имеющихся речевых нарушений у детей.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2195380" y="5157192"/>
            <a:ext cx="6543569" cy="160286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Индивидуальная или индивидуально-подгрупповая   деятельность с каждым ребенком проводятся ежедневно, продолжительностью не более 20 минут, на фронтальные занятия отводится не более 25 минут в старшей группе и не более 30 минут в подготовительной к школе группе.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95380" y="116633"/>
            <a:ext cx="6948264" cy="70788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коррекционно-развивающего процесса </a:t>
            </a:r>
            <a:r>
              <a:rPr lang="ru-RU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Учителя-Логопеда </a:t>
            </a:r>
            <a:endParaRPr lang="ru-RU" sz="2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195380" y="824519"/>
            <a:ext cx="6948264" cy="225154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коррекционно-развивающего процесса определяется индивидуальными образовательными маршрутами на каждого ребенка, согласованными с родителями (законными представителями) и включающими коррекцию и развитие всех компонентов речевой системы, разработанными учителем-логопедом совместно с педагогами .</a:t>
            </a:r>
          </a:p>
        </p:txBody>
      </p:sp>
    </p:spTree>
    <p:extLst>
      <p:ext uri="{BB962C8B-B14F-4D97-AF65-F5344CB8AC3E}">
        <p14:creationId xmlns:p14="http://schemas.microsoft.com/office/powerpoint/2010/main" val="343494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" y="-531440"/>
            <a:ext cx="9836553" cy="735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980728"/>
            <a:ext cx="91450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/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Коррекционно-развивающее направление в течении года в старшей  логопедической группе :</a:t>
            </a:r>
            <a:endParaRPr lang="ru-RU" sz="20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1. Развитие слухового  внимания и памяти, фонематического восприятия.</a:t>
            </a:r>
          </a:p>
          <a:p>
            <a:pPr marL="0" lvl="0" indent="0" algn="just"/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2. Формирование и развитие артикуляционной моторики.</a:t>
            </a:r>
          </a:p>
          <a:p>
            <a:pPr marL="0" indent="0" algn="just"/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3. Развитие общей и тонкой моторики.</a:t>
            </a:r>
          </a:p>
          <a:p>
            <a:pPr marL="0" indent="0" algn="just"/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4. Формирование произносительных умений и навыков.</a:t>
            </a:r>
          </a:p>
          <a:p>
            <a:pPr marL="0" indent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Совершенствование фонематического восприятия и навыков звукового анализа   и синтеза параллельно с коррекцией звукопроизношения.</a:t>
            </a:r>
          </a:p>
          <a:p>
            <a:pPr marL="0" inden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Обогащение и активизация словарного запаса.</a:t>
            </a:r>
          </a:p>
          <a:p>
            <a:pPr marL="0" inden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Обучение правильному употреблению ряда грамматических категорий        русского языка.</a:t>
            </a:r>
          </a:p>
          <a:p>
            <a:pPr marL="0" inden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  Развитие связной выразительной речи на базе правильно произносимых звуков.</a:t>
            </a:r>
          </a:p>
          <a:p>
            <a:pPr marL="0" inden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Лексические и грамматические упражнения.</a:t>
            </a:r>
          </a:p>
          <a:p>
            <a:pPr marL="0" inden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Нормализация просодической стороны речи.</a:t>
            </a:r>
          </a:p>
          <a:p>
            <a:pPr marL="0" inden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Обучение рассказыванию.</a:t>
            </a:r>
            <a:endParaRPr lang="ru-RU" sz="2000" dirty="0"/>
          </a:p>
          <a:p>
            <a:pPr marL="0" lvl="0" indent="0" algn="just"/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/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5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" y="-531440"/>
            <a:ext cx="9836553" cy="735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6225" y="1412776"/>
            <a:ext cx="9145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/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Коррекционно-развивающее направление в течении года в подготовительной к школе  логопедической группе :</a:t>
            </a:r>
            <a:endParaRPr lang="ru-RU" sz="20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ru-RU" sz="20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Продолжается работа по:</a:t>
            </a:r>
          </a:p>
          <a:p>
            <a:pPr marL="0" indent="0" algn="just"/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1. развитию слухового  внимания и памяти, фонематического восприятия;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2. формированию артикуляционной моторики;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3. формированию правильного звукопроизношения;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4. формированию лексико-грамматических категорий и связной речи;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5. формированию навыка звукового анализа и синтеза;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6. формированию навыка анализа предложения.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 Обучение чтению.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lvl="0" indent="0" algn="just"/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/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4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394" y="-479785"/>
            <a:ext cx="9051882" cy="739196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9946" y="704888"/>
            <a:ext cx="88045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коррекционно-логопедической программы</a:t>
            </a:r>
          </a:p>
          <a:p>
            <a:pPr algn="ctr"/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9946" y="1366607"/>
            <a:ext cx="880454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Ребенок научится: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различать гласные, согласные звуки.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различать на слух и в произношении звуков по твердости-мягкости, глухости – звонкости.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находить звуки в слове;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определять место звука в слове;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выделять гласный звук в положении после согласного.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научится согласовывать прилагательных с существительными.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согласовывать числительные с существительными;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подбирать однокоренные слова;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образовывать сложные слова;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составлять предложения по демонстрации действий, картине, вопросам;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составлять распространенные предложения (введения однородных подлежащих, сказуемых, дополнений, определений);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составлять предложения по опорным словам;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составлять предложения по картине, серии картин,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пересказывании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текста;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заучиванию стихотворения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9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1340768"/>
            <a:ext cx="6048672" cy="338437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prstTxWarp prst="textStop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6622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etskShk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527</Words>
  <Application>Microsoft Office PowerPoint</Application>
  <PresentationFormat>Экран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Ariston</vt:lpstr>
      <vt:lpstr>Calibri</vt:lpstr>
      <vt:lpstr>Century Gothic</vt:lpstr>
      <vt:lpstr>Georgia</vt:lpstr>
      <vt:lpstr>Times New Roman</vt:lpstr>
      <vt:lpstr>Wingdings</vt:lpstr>
      <vt:lpstr>DetskShkol</vt:lpstr>
      <vt:lpstr>Презентация PowerPoint</vt:lpstr>
      <vt:lpstr>Презентация PowerPoint</vt:lpstr>
      <vt:lpstr>  СПИСОК ДЕТЕЙ с речевыми нарушениями зачисленных в старшую логопедическую группу    ( на 2019-2020 учебный год )  </vt:lpstr>
      <vt:lpstr>Участники    коррекционно-образовательного   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STeeF</dc:creator>
  <dc:description>http://propowerpoint.ru - Бесплатные шаблоны для презентаций. Полезные советы и уроки  PowerPoint .</dc:description>
  <cp:lastModifiedBy>ms30450</cp:lastModifiedBy>
  <cp:revision>141</cp:revision>
  <dcterms:created xsi:type="dcterms:W3CDTF">2013-04-13T14:23:23Z</dcterms:created>
  <dcterms:modified xsi:type="dcterms:W3CDTF">2020-12-17T16:56:34Z</dcterms:modified>
</cp:coreProperties>
</file>