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3" r:id="rId3"/>
    <p:sldId id="285" r:id="rId4"/>
    <p:sldId id="257" r:id="rId5"/>
    <p:sldId id="258" r:id="rId6"/>
    <p:sldId id="267" r:id="rId7"/>
    <p:sldId id="260" r:id="rId8"/>
    <p:sldId id="270" r:id="rId9"/>
    <p:sldId id="272" r:id="rId10"/>
    <p:sldId id="274" r:id="rId11"/>
    <p:sldId id="269" r:id="rId12"/>
    <p:sldId id="273" r:id="rId13"/>
    <p:sldId id="275" r:id="rId14"/>
    <p:sldId id="276" r:id="rId15"/>
    <p:sldId id="277" r:id="rId16"/>
    <p:sldId id="278" r:id="rId17"/>
    <p:sldId id="282" r:id="rId18"/>
    <p:sldId id="284" r:id="rId19"/>
    <p:sldId id="279" r:id="rId20"/>
    <p:sldId id="26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F2BAC-AA7E-4FEA-B175-D060AB2268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193712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4EF12-C616-4045-9CB3-6CC3F31E0D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2630977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F4CBE-79CB-41AD-9481-43A3121A30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58991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42CFC-A3DB-4152-92D1-024D02AC07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810243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90573-2746-48CA-ABD7-692E52E0F1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148437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D0443-3B0C-49BC-AFA2-A7809F5401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446436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B08B5-A82B-4F65-AE25-B32A006D99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676078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5DE5B-130E-4F50-AFCD-21172179DD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265708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99E85-3ED2-45F8-AEFD-DE61AB0CB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4786996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C3A08-7CC5-442A-A8F7-C80ABE4B06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951582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A77A-F5B5-4266-A91C-06327E68F9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2365002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E15C61-5EB2-48F7-8731-0802B47E12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user\&#1052;&#1086;&#1080;%20&#1076;&#1086;&#1082;&#1091;&#1084;&#1077;&#1085;&#1090;&#1099;\domovoy-vorobey.wav" TargetMode="External"/><Relationship Id="rId1" Type="http://schemas.microsoft.com/office/2007/relationships/media" Target="file:///C:\Documents%20and%20Settings\user\&#1052;&#1086;&#1080;%20&#1076;&#1086;&#1082;&#1091;&#1084;&#1077;&#1085;&#1090;&#1099;\domovoy-vorobey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user\&#1052;&#1086;&#1080;%20&#1076;&#1086;&#1082;&#1091;&#1084;&#1077;&#1085;&#1090;&#1099;\Snegir.mp3" TargetMode="External"/><Relationship Id="rId1" Type="http://schemas.microsoft.com/office/2007/relationships/media" Target="file:///C:\Documents%20and%20Settings\user\&#1052;&#1086;&#1080;%20&#1076;&#1086;&#1082;&#1091;&#1084;&#1077;&#1085;&#1090;&#1099;\Snegir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4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user\&#1052;&#1086;&#1080;%20&#1076;&#1086;&#1082;&#1091;&#1084;&#1077;&#1085;&#1090;&#1099;\vorkovanie%20golubej.mp3" TargetMode="External"/><Relationship Id="rId1" Type="http://schemas.microsoft.com/office/2007/relationships/media" Target="file:///C:\Documents%20and%20Settings\user\&#1052;&#1086;&#1080;%20&#1076;&#1086;&#1082;&#1091;&#1084;&#1077;&#1085;&#1090;&#1099;\vorkovanie%20golubej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user\&#1052;&#1086;&#1080;%20&#1076;&#1086;&#1082;&#1091;&#1084;&#1077;&#1085;&#1090;&#1099;\bolshoy-pestryi-dyatel.wav" TargetMode="External"/><Relationship Id="rId1" Type="http://schemas.microsoft.com/office/2007/relationships/media" Target="file:///C:\Documents%20and%20Settings\user\&#1052;&#1086;&#1080;%20&#1076;&#1086;&#1082;&#1091;&#1084;&#1077;&#1085;&#1090;&#1099;\bolshoy-pestryi-dyatel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user\&#1052;&#1086;&#1080;%20&#1076;&#1086;&#1082;&#1091;&#1084;&#1077;&#1085;&#1090;&#1099;\ochklovaya%20sova.wav" TargetMode="External"/><Relationship Id="rId1" Type="http://schemas.microsoft.com/office/2007/relationships/media" Target="file:///C:\Documents%20and%20Settings\user\&#1052;&#1086;&#1080;%20&#1076;&#1086;&#1082;&#1091;&#1084;&#1077;&#1085;&#1090;&#1099;\ochklovaya%20sova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user\&#1052;&#1086;&#1080;%20&#1076;&#1086;&#1082;&#1091;&#1084;&#1077;&#1085;&#1090;&#1099;\soroka.wav" TargetMode="External"/><Relationship Id="rId1" Type="http://schemas.microsoft.com/office/2007/relationships/media" Target="file:///C:\Documents%20and%20Settings\user\&#1052;&#1086;&#1080;%20&#1076;&#1086;&#1082;&#1091;&#1084;&#1077;&#1085;&#1090;&#1099;\soroka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"/>
          <a:stretch/>
        </p:blipFill>
        <p:spPr bwMode="auto">
          <a:xfrm>
            <a:off x="1071113" y="987623"/>
            <a:ext cx="6985959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295400"/>
            <a:ext cx="6934200" cy="114300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chemeClr val="bg1"/>
                </a:solidFill>
                <a:latin typeface="a_Stamper" pitchFamily="82" charset="-52"/>
              </a:rPr>
              <a:t>«Трудно птицам зимовать, надо птицам помогать!»</a:t>
            </a:r>
            <a:endParaRPr lang="ru-RU" altLang="ru-RU" sz="3600" b="1" dirty="0">
              <a:solidFill>
                <a:schemeClr val="bg1"/>
              </a:solidFill>
              <a:latin typeface="a_Stamper" pitchFamily="82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438" y="279280"/>
            <a:ext cx="9144000" cy="571500"/>
          </a:xfrm>
          <a:prstGeom prst="rect">
            <a:avLst/>
          </a:prstGeom>
          <a:solidFill>
            <a:schemeClr val="bg1">
              <a:alpha val="43000"/>
            </a:schemeClr>
          </a:solidFill>
          <a:ln w="38100"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МАДОУ ДСКН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№9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Сосновоборска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34" y="6550223"/>
            <a:ext cx="845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Сосновоборск,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5264" y="6016823"/>
            <a:ext cx="6263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4" indent="7938" algn="just"/>
            <a:r>
              <a:rPr lang="ru-RU" sz="1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1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Харитонова Ольга Александровна</a:t>
            </a:r>
            <a:r>
              <a:rPr lang="ru-RU" sz="1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765175"/>
            <a:ext cx="75596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029200" y="762000"/>
            <a:ext cx="335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b="1">
                <a:latin typeface="Times New Roman" pitchFamily="18" charset="0"/>
              </a:rPr>
              <a:t>Шустро скачет воробьишка, Птичка — серая малышка. По двору шныряет, </a:t>
            </a:r>
          </a:p>
          <a:p>
            <a:r>
              <a:rPr lang="ru-RU" altLang="ru-RU" b="1">
                <a:latin typeface="Times New Roman" pitchFamily="18" charset="0"/>
              </a:rPr>
              <a:t>Крошки собирает.</a:t>
            </a:r>
          </a:p>
        </p:txBody>
      </p:sp>
      <p:pic>
        <p:nvPicPr>
          <p:cNvPr id="22534" name="domovoy-vorobey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3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765175"/>
            <a:ext cx="75596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425" name="Group 17"/>
          <p:cNvGraphicFramePr>
            <a:graphicFrameLocks noGrp="1"/>
          </p:cNvGraphicFramePr>
          <p:nvPr/>
        </p:nvGraphicFramePr>
        <p:xfrm>
          <a:off x="762000" y="4724400"/>
          <a:ext cx="3838575" cy="1371600"/>
        </p:xfrm>
        <a:graphic>
          <a:graphicData uri="http://schemas.openxmlformats.org/drawingml/2006/table">
            <a:tbl>
              <a:tblPr/>
              <a:tblGrid>
                <a:gridCol w="3838575"/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_Stamper" pitchFamily="82" charset="-52"/>
                          <a:cs typeface="Times New Roman" pitchFamily="18" charset="0"/>
                        </a:rPr>
                        <a:t>Снегири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_Stamper" pitchFamily="82" charset="-5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_Stamper" pitchFamily="82" charset="-52"/>
                          <a:cs typeface="Times New Roman" pitchFamily="18" charset="0"/>
                        </a:rPr>
                        <a:t>Вот на ветке, посмотри, 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_Stamper" pitchFamily="82" charset="-5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_Stamper" pitchFamily="82" charset="-52"/>
                          <a:cs typeface="Times New Roman" pitchFamily="18" charset="0"/>
                        </a:rPr>
                        <a:t>В красных майках снегири. Распушили перышки, 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_Stamper" pitchFamily="82" charset="-5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_Stamper" pitchFamily="82" charset="-52"/>
                          <a:cs typeface="Times New Roman" pitchFamily="18" charset="0"/>
                        </a:rPr>
                        <a:t>Нежатся на солнышке.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_Stamper" pitchFamily="82" charset="-5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010025" y="4376738"/>
            <a:ext cx="18415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100"/>
              <a:t/>
            </a:r>
            <a:br>
              <a:rPr lang="ru-RU" altLang="ru-RU" sz="1100"/>
            </a:br>
            <a:endParaRPr lang="ru-RU" altLang="ru-RU"/>
          </a:p>
        </p:txBody>
      </p:sp>
      <p:pic>
        <p:nvPicPr>
          <p:cNvPr id="17426" name="Snegir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6" fill="hold"/>
                                        <p:tgtEl>
                                          <p:spTgt spid="17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048000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40213"/>
            <a:ext cx="312420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04800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3124200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solidFill>
                  <a:schemeClr val="accent2"/>
                </a:solidFill>
                <a:latin typeface="a_Stamper" pitchFamily="82" charset="-52"/>
              </a:rPr>
              <a:t>Назовите птиц одним словом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43840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243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28194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2514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solidFill>
                  <a:schemeClr val="accent2"/>
                </a:solidFill>
                <a:latin typeface="a_Stamper" pitchFamily="82" charset="-52"/>
              </a:rPr>
              <a:t>Назовите птиц одним словом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accent2"/>
                </a:solidFill>
                <a:latin typeface="a_Stamper" pitchFamily="82" charset="-52"/>
              </a:rPr>
              <a:t>Кто улетел?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286000" cy="16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2408238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484438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27432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2743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accent2"/>
                </a:solidFill>
                <a:latin typeface="a_Stamper" pitchFamily="82" charset="-52"/>
              </a:rPr>
              <a:t>Кто улетел?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191000"/>
            <a:ext cx="2667000" cy="1879600"/>
          </a:xfrm>
          <a:noFill/>
          <a:ln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2667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2484438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27432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5052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accent2"/>
                </a:solidFill>
                <a:latin typeface="a_Stamper" pitchFamily="82" charset="-52"/>
              </a:rPr>
              <a:t>Кто улетел?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76400"/>
            <a:ext cx="2819400" cy="1987550"/>
          </a:xfrm>
          <a:noFill/>
          <a:ln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2667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2667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27432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2667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731838"/>
          </a:xfrm>
        </p:spPr>
        <p:txBody>
          <a:bodyPr lIns="0" rIns="0" bIns="0" anchor="b"/>
          <a:lstStyle/>
          <a:p>
            <a:r>
              <a:rPr lang="ru-RU" altLang="ru-RU">
                <a:solidFill>
                  <a:schemeClr val="accent2"/>
                </a:solidFill>
                <a:latin typeface="a_Stamper" pitchFamily="82" charset="-52"/>
              </a:rPr>
              <a:t>Отгадайте загадки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371600"/>
            <a:ext cx="3581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/>
              <a:t>Спинкою зеленовата,</a:t>
            </a:r>
          </a:p>
          <a:p>
            <a:pPr algn="ctr"/>
            <a:r>
              <a:rPr lang="ru-RU" altLang="ru-RU"/>
              <a:t> Животиком желтовата,</a:t>
            </a:r>
          </a:p>
          <a:p>
            <a:pPr algn="ctr"/>
            <a:r>
              <a:rPr lang="ru-RU" altLang="ru-RU"/>
              <a:t> Чёрненькая шапочка</a:t>
            </a:r>
          </a:p>
          <a:p>
            <a:pPr algn="ctr"/>
            <a:r>
              <a:rPr lang="ru-RU" altLang="ru-RU"/>
              <a:t> И полоска шарфика.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53000" y="3124200"/>
            <a:ext cx="3657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/>
              <a:t>Красногрудый, чернокрылый,</a:t>
            </a:r>
          </a:p>
          <a:p>
            <a:pPr algn="ctr"/>
            <a:r>
              <a:rPr lang="ru-RU" altLang="ru-RU"/>
              <a:t> Любит зёрнышки клевать,</a:t>
            </a:r>
          </a:p>
          <a:p>
            <a:pPr algn="ctr"/>
            <a:r>
              <a:rPr lang="ru-RU" altLang="ru-RU"/>
              <a:t> С первым снегом на рябине</a:t>
            </a:r>
          </a:p>
          <a:p>
            <a:pPr algn="ctr"/>
            <a:r>
              <a:rPr lang="ru-RU" altLang="ru-RU"/>
              <a:t> Он появится опять.</a:t>
            </a:r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4800600"/>
            <a:ext cx="3886200" cy="184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/>
              <a:t>Непоседа пёстрая,</a:t>
            </a:r>
          </a:p>
          <a:p>
            <a:pPr algn="ctr"/>
            <a:r>
              <a:rPr lang="ru-RU" altLang="ru-RU"/>
              <a:t> Птица длиннохвостая,</a:t>
            </a:r>
          </a:p>
          <a:p>
            <a:pPr algn="ctr"/>
            <a:r>
              <a:rPr lang="ru-RU" altLang="ru-RU"/>
              <a:t> Птица говорливая,</a:t>
            </a:r>
          </a:p>
          <a:p>
            <a:pPr algn="ctr"/>
            <a:r>
              <a:rPr lang="ru-RU" altLang="ru-RU"/>
              <a:t> Самая болтливая.</a:t>
            </a:r>
          </a:p>
          <a:p>
            <a:pPr algn="ctr"/>
            <a:r>
              <a:rPr lang="ru-RU" altLang="ru-RU"/>
              <a:t> Вещунья белобока,</a:t>
            </a:r>
          </a:p>
          <a:p>
            <a:pPr algn="ctr"/>
            <a:r>
              <a:rPr lang="ru-RU" altLang="ru-RU"/>
              <a:t> А зовут её ...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057400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109378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808038"/>
          </a:xfrm>
        </p:spPr>
        <p:txBody>
          <a:bodyPr lIns="0" rIns="0" bIns="0" anchor="b"/>
          <a:lstStyle/>
          <a:p>
            <a:r>
              <a:rPr lang="ru-RU" altLang="ru-RU">
                <a:solidFill>
                  <a:schemeClr val="accent2"/>
                </a:solidFill>
                <a:latin typeface="a_Stamper" pitchFamily="82" charset="-52"/>
              </a:rPr>
              <a:t>ПОСЧИТАЙ ДО ПЯТИ.</a:t>
            </a:r>
          </a:p>
        </p:txBody>
      </p:sp>
      <p:sp>
        <p:nvSpPr>
          <p:cNvPr id="4" name="Пятиугольник 3"/>
          <p:cNvSpPr>
            <a:spLocks noChangeArrowheads="1"/>
          </p:cNvSpPr>
          <p:nvPr/>
        </p:nvSpPr>
        <p:spPr bwMode="auto">
          <a:xfrm>
            <a:off x="857250" y="1857375"/>
            <a:ext cx="977900" cy="484188"/>
          </a:xfrm>
          <a:prstGeom prst="homePlate">
            <a:avLst>
              <a:gd name="adj" fmla="val 49996"/>
            </a:avLst>
          </a:prstGeom>
          <a:solidFill>
            <a:srgbClr val="0066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lt1"/>
                </a:solidFill>
                <a:latin typeface="+mn-lt"/>
              </a:rPr>
              <a:t>1</a:t>
            </a:r>
          </a:p>
        </p:txBody>
      </p:sp>
      <p:sp>
        <p:nvSpPr>
          <p:cNvPr id="5" name="Пятиугольник 4"/>
          <p:cNvSpPr>
            <a:spLocks noChangeArrowheads="1"/>
          </p:cNvSpPr>
          <p:nvPr/>
        </p:nvSpPr>
        <p:spPr bwMode="auto">
          <a:xfrm>
            <a:off x="1828800" y="5029200"/>
            <a:ext cx="977900" cy="484188"/>
          </a:xfrm>
          <a:prstGeom prst="homePlate">
            <a:avLst>
              <a:gd name="adj" fmla="val 49996"/>
            </a:avLst>
          </a:prstGeom>
          <a:solidFill>
            <a:srgbClr val="0066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lt1"/>
                </a:solidFill>
                <a:latin typeface="+mn-lt"/>
              </a:rPr>
              <a:t>4</a:t>
            </a:r>
          </a:p>
        </p:txBody>
      </p:sp>
      <p:sp>
        <p:nvSpPr>
          <p:cNvPr id="6" name="Пятиугольник 5"/>
          <p:cNvSpPr>
            <a:spLocks noChangeArrowheads="1"/>
          </p:cNvSpPr>
          <p:nvPr/>
        </p:nvSpPr>
        <p:spPr bwMode="auto">
          <a:xfrm>
            <a:off x="1714500" y="3000375"/>
            <a:ext cx="977900" cy="484188"/>
          </a:xfrm>
          <a:prstGeom prst="homePlate">
            <a:avLst>
              <a:gd name="adj" fmla="val 49996"/>
            </a:avLst>
          </a:prstGeom>
          <a:solidFill>
            <a:srgbClr val="0066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lt1"/>
                </a:solidFill>
                <a:latin typeface="+mn-lt"/>
              </a:rPr>
              <a:t>2</a:t>
            </a:r>
          </a:p>
        </p:txBody>
      </p:sp>
      <p:sp>
        <p:nvSpPr>
          <p:cNvPr id="7" name="Пятиугольник 6"/>
          <p:cNvSpPr>
            <a:spLocks noChangeArrowheads="1"/>
          </p:cNvSpPr>
          <p:nvPr/>
        </p:nvSpPr>
        <p:spPr bwMode="auto">
          <a:xfrm>
            <a:off x="928688" y="4000500"/>
            <a:ext cx="977900" cy="484188"/>
          </a:xfrm>
          <a:prstGeom prst="homePlate">
            <a:avLst>
              <a:gd name="adj" fmla="val 49996"/>
            </a:avLst>
          </a:prstGeom>
          <a:solidFill>
            <a:srgbClr val="0066FF"/>
          </a:solidFill>
          <a:ln w="25400" algn="ctr">
            <a:solidFill>
              <a:srgbClr val="5C992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lt1"/>
                </a:solidFill>
                <a:latin typeface="+mn-lt"/>
              </a:rPr>
              <a:t>3</a:t>
            </a:r>
          </a:p>
        </p:txBody>
      </p:sp>
      <p:sp>
        <p:nvSpPr>
          <p:cNvPr id="8" name="Пятиугольник 7"/>
          <p:cNvSpPr>
            <a:spLocks noChangeArrowheads="1"/>
          </p:cNvSpPr>
          <p:nvPr/>
        </p:nvSpPr>
        <p:spPr bwMode="auto">
          <a:xfrm>
            <a:off x="857250" y="6072188"/>
            <a:ext cx="977900" cy="484187"/>
          </a:xfrm>
          <a:prstGeom prst="homePlate">
            <a:avLst>
              <a:gd name="adj" fmla="val 49996"/>
            </a:avLst>
          </a:prstGeom>
          <a:solidFill>
            <a:srgbClr val="0066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lt1"/>
                </a:solidFill>
                <a:latin typeface="+mn-lt"/>
              </a:rPr>
              <a:t>5</a:t>
            </a:r>
          </a:p>
        </p:txBody>
      </p:sp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12954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1176338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384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109378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7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1414463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7 -0.05133 C -0.08056 -0.06035 -0.08472 -0.07746 -0.08872 -0.08509 C -0.08993 -0.0874 -0.09201 -0.08902 -0.0934 -0.09133 C -0.09913 -0.10105 -0.10347 -0.1133 -0.1125 -0.11885 C -0.12083 -0.12394 -0.13056 -0.12671 -0.13941 -0.12948 C -0.14149 -0.13018 -0.14583 -0.13157 -0.14583 -0.13157 C -0.16285 -0.13087 -0.17969 -0.13064 -0.1967 -0.12948 C -0.19826 -0.12925 -0.19983 -0.12787 -0.20139 -0.1274 C -0.20781 -0.12532 -0.21406 -0.12347 -0.22049 -0.12093 C -0.22361 -0.11954 -0.23003 -0.11677 -0.23003 -0.11677 C -0.23212 -0.10868 -0.23646 -0.09966 -0.24115 -0.09365 C -0.24288 -0.08648 -0.24514 -0.08209 -0.24896 -0.07654 C -0.25 -0.07145 -0.25208 -0.05896 -0.25382 -0.0555 C -0.25764 -0.0481 -0.25694 -0.0518 -0.25694 -0.04486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95 -0.04487 C -0.24896 -0.04417 -0.24098 -0.04394 -0.23316 -0.04278 C -0.22309 -0.0414 -0.2125 -0.03423 -0.20296 -0.03007 C -0.19514 -0.0266 -0.18785 -0.02544 -0.18073 -0.01943 C -0.17292 -0.00348 -0.16945 0.01317 -0.16493 0.0312 C -0.16424 0.03375 -0.16268 0.03537 -0.16181 0.03768 C -0.15573 0.05594 -0.16233 0.04531 -0.15382 0.05664 C -0.15226 0.06519 -0.15122 0.07051 -0.1474 0.07768 C -0.14532 0.08947 -0.14462 0.10126 -0.13959 0.11167 C -0.1382 0.12554 -0.13473 0.13779 -0.13473 0.15167 " pathEditMode="relative" ptsTypes="fffffffffA">
                                      <p:cBhvr>
                                        <p:cTn id="9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72 0.15167 C -0.13351 0.17756 -0.13142 0.20161 -0.13472 0.22774 C -0.13559 0.23444 -0.14896 0.23606 -0.14896 0.23606 C -0.15538 0.24462 -0.15069 0.23999 -0.16493 0.24462 C -0.18247 0.2504 -0.17899 0.25086 -0.20139 0.25294 C -0.20937 0.25525 -0.21736 0.25687 -0.22517 0.25941 C -0.23819 0.27074 -0.2309 0.26774 -0.2474 0.26774 " pathEditMode="relative" ptsTypes="ffffffA">
                                      <p:cBhvr>
                                        <p:cTn id="12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39 0.26774 C -0.24514 0.26844 -0.23194 0.27098 -0.22673 0.27398 C -0.22048 0.27768 -0.21597 0.28023 -0.20937 0.28254 C -0.19739 0.29294 -0.21337 0.28069 -0.18715 0.28878 C -0.18559 0.28924 -0.18542 0.29271 -0.18385 0.29318 C -0.17708 0.29503 -0.17014 0.29456 -0.16337 0.29526 C -0.15486 0.30242 -0.14444 0.30982 -0.13785 0.32046 C -0.13663 0.32254 -0.13594 0.32508 -0.13472 0.32693 C -0.13229 0.33063 -0.12673 0.33757 -0.12673 0.33757 C -0.12344 0.35052 -0.11337 0.35745 -0.10937 0.37341 C -0.10885 0.38266 -0.10868 0.3919 -0.10781 0.40092 C -0.10694 0.41086 -0.10469 0.42404 -0.11562 0.42404 " pathEditMode="relative" ptsTypes="fffffffffffA">
                                      <p:cBhvr>
                                        <p:cTn id="15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63 0.42404 C -0.11754 0.45224 -0.11511 0.48092 -0.11875 0.50866 C -0.11945 0.51352 -0.12674 0.51907 -0.12674 0.51907 C -0.13125 0.53086 -0.13299 0.54149 -0.14098 0.54866 C -0.1441 0.56138 -0.14879 0.57201 -0.15851 0.57618 C -0.16858 0.57548 -0.179 0.57733 -0.18872 0.57409 C -0.1908 0.5734 -0.18976 0.56831 -0.19028 0.56554 C -0.19219 0.55606 -0.19063 0.56138 -0.19653 0.55513 C -0.19775 0.55375 -0.19862 0.5519 -0.19983 0.55074 C -0.20278 0.54774 -0.20608 0.54519 -0.20921 0.54242 C -0.21198 0.53987 -0.21875 0.53826 -0.21875 0.53826 C -0.22518 0.53964 -0.23178 0.53964 -0.23785 0.54242 C -0.24098 0.54381 -0.2474 0.54658 -0.2474 0.54658 C -0.25087 0.55398 -0.24931 0.5549 -0.25209 0.55074 " pathEditMode="relative" ptsTypes="fffffffffffffA">
                                      <p:cBhvr>
                                        <p:cTn id="18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-0.13504 C -0.01875 -0.21642 -0.00521 -0.31099 -0.02396 -0.3866 C -0.02656 -0.39746 -0.02882 -0.40879 -0.03351 -0.41827 C -0.03663 -0.43099 -0.04427 -0.43584 -0.05104 -0.44371 C -0.06597 -0.46105 -0.05278 -0.44902 -0.06372 -0.4585 C -0.06771 -0.4666 -0.07465 -0.47053 -0.08108 -0.47538 C -0.08281 -0.47654 -0.08438 -0.47793 -0.08594 -0.47954 C -0.08715 -0.4807 -0.08785 -0.48278 -0.08906 -0.48394 C -0.09792 -0.49134 -0.11354 -0.49249 -0.12396 -0.49434 C -0.16893 -0.49365 -0.23889 -0.53226 -0.2684 -0.4733 C -0.27274 -0.45573 -0.26667 -0.47654 -0.27327 -0.46267 C -0.27413 -0.46082 -0.27413 -0.4585 -0.27483 -0.45642 C -0.27882 -0.44579 -0.28316 -0.43608 -0.28594 -0.42475 C -0.28785 -0.39584 -0.2875 -0.40926 -0.2875 -0.38452 " pathEditMode="relative" ptsTypes="fffffffffffffA">
                                      <p:cBhvr>
                                        <p:cTn id="27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51 -0.38451 C -0.2823 -0.3822 -0.27848 -0.37619 -0.27327 -0.37388 C -0.27015 -0.37249 -0.26685 -0.3711 -0.26372 -0.36972 C -0.26216 -0.36902 -0.25904 -0.36764 -0.25904 -0.36764 C -0.25747 -0.36625 -0.25591 -0.3644 -0.25417 -0.36324 C -0.25227 -0.36209 -0.24966 -0.36278 -0.24792 -0.36116 C -0.23352 -0.34868 -0.25522 -0.35954 -0.23994 -0.35284 C -0.23161 -0.34498 -0.22275 -0.33804 -0.21303 -0.33365 C -0.2099 -0.33226 -0.20348 -0.32949 -0.20348 -0.32949 C -0.20105 -0.32648 -0.18699 -0.31515 -0.18595 -0.31469 C -0.18282 -0.3133 -0.17952 -0.31191 -0.1764 -0.31053 C -0.17483 -0.30983 -0.17171 -0.30845 -0.17171 -0.30845 C -0.16667 -0.30151 -0.16945 -0.29897 -0.16216 -0.29573 C -0.15852 -0.28116 -0.16147 -0.28602 -0.15574 -0.27885 C -0.1481 -0.24694 -0.15417 -0.27469 -0.15417 -0.19214 " pathEditMode="relative" ptsTypes="ffffffffffffffA">
                                      <p:cBhvr>
                                        <p:cTn id="30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9 -0.18798 C -0.16477 -0.17526 -0.16459 -0.16254 -0.16372 -0.14983 C -0.16355 -0.14751 -0.16199 -0.1459 -0.16199 -0.14358 C -0.16199 -0.13156 -0.16199 -0.11931 -0.16372 -0.10751 C -0.16407 -0.10566 -0.17136 -0.0978 -0.1731 -0.09711 C -0.19011 -0.09064 -0.20817 -0.09156 -0.22553 -0.09064 C -0.23942 -0.08694 -0.254 -0.09087 -0.26685 -0.08231 " pathEditMode="relative" ptsTypes="ffffffA">
                                      <p:cBhvr>
                                        <p:cTn id="33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796 -0.07191 C -0.25278 -0.06081 -0.22657 -0.05966 -0.20018 -0.05711 C -0.19271 -0.05457 -0.18855 -0.04786 -0.18125 -0.04463 C -0.18021 -0.04324 -0.17934 -0.04139 -0.17796 -0.04023 C -0.17657 -0.03908 -0.17448 -0.03977 -0.17327 -0.03815 C -0.16546 -0.02775 -0.16858 -0.02705 -0.16372 -0.01711 C -0.16077 -0.01133 -0.15417 -0.00023 -0.15417 -0.00023 C -0.15469 0.03006 -0.15573 0.09086 -0.15573 0.09086 " pathEditMode="relative" ptsTypes="fffffffA">
                                      <p:cBhvr>
                                        <p:cTn id="36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19 0.08439 C -0.13872 0.08693 -0.13126 0.0874 -0.12396 0.09086 C -0.12292 0.09526 -0.11945 0.09873 -0.11928 0.10335 C -0.11858 0.13826 -0.10747 0.18728 -0.13994 0.19006 C -0.15417 0.19121 -0.16858 0.19144 -0.18282 0.19214 C -0.1981 0.21364 -0.22119 0.21202 -0.2415 0.21341 C -0.25192 0.21688 -0.24567 0.21549 -0.2606 0.21549 " pathEditMode="relative" ptsTypes="ffffffA">
                                      <p:cBhvr>
                                        <p:cTn id="39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-0.1096 C -0.01007 -0.11098 -0.01146 -0.11214 -0.01233 -0.11376 C -0.0132 -0.11561 -0.01267 -0.11861 -0.01389 -0.12023 C -0.0191 -0.12717 -0.02222 -0.12809 -0.02813 -0.13064 C -0.03455 -0.13965 -0.05313 -0.14497 -0.06302 -0.14775 C -0.15504 -0.14705 -0.24722 -0.14751 -0.33924 -0.14543 C -0.3467 -0.1452 -0.36146 -0.14127 -0.36146 -0.14104 C -0.37465 -0.13549 -0.36823 -0.13965 -0.38056 -0.12856 C -0.38229 -0.12694 -0.38472 -0.1274 -0.38681 -0.12647 C -0.3941 -0.12347 -0.40035 -0.11931 -0.40747 -0.11584 C -0.40851 -0.11376 -0.40903 -0.11098 -0.41059 -0.1096 C -0.41337 -0.10728 -0.42014 -0.10543 -0.42014 -0.1052 C -0.42604 -0.09757 -0.43472 -0.0948 -0.4408 -0.08624 C -0.44132 -0.08416 -0.44149 -0.08185 -0.44236 -0.08 C -0.44323 -0.07838 -0.44497 -0.07769 -0.44566 -0.07584 C -0.45122 -0.06127 -0.45035 -0.04509 -0.45035 -0.02936 " pathEditMode="relative" rAng="0" ptsTypes="fffffffffffffffA">
                                      <p:cBhvr>
                                        <p:cTn id="48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2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35 -0.02936 C -0.44566 -0.02867 -0.44063 -0.02936 -0.43611 -0.02728 C -0.43438 -0.02636 -0.43455 -0.02266 -0.43299 -0.02104 C -0.4316 -0.01965 -0.42969 -0.01965 -0.42813 -0.01896 C -0.42153 -0.01271 -0.41736 -0.01225 -0.4092 -0.0104 C -0.40313 -0.00508 -0.39705 -0.00231 -0.39011 0.00023 C -0.38854 0.00231 -0.38715 0.00509 -0.38525 0.00648 C -0.38038 0.01018 -0.37431 0.00948 -0.36945 0.01272 C -0.36163 0.01804 -0.36528 0.01619 -0.35834 0.01919 C -0.35469 0.02266 -0.34983 0.02474 -0.34722 0.02983 C -0.34618 0.03191 -0.34566 0.03445 -0.3441 0.03607 C -0.34271 0.03746 -0.3408 0.03746 -0.33924 0.03815 C -0.33212 0.0444 -0.32969 0.05087 -0.32656 0.06151 C -0.32535 0.06567 -0.32344 0.07422 -0.32344 0.07422 C -0.32222 0.08578 -0.31719 0.09665 -0.31702 0.10798 C -0.3165 0.13041 -0.31702 0.15307 -0.31702 0.17549 " pathEditMode="relative" ptsTypes="fffffffffffffffA">
                                      <p:cBhvr>
                                        <p:cTn id="51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12 0.16717 C -0.32864 0.18474 -0.32881 0.20231 -0.32968 0.21989 C -0.32986 0.22266 -0.33385 0.24093 -0.33437 0.24116 C -0.33593 0.24185 -0.33767 0.24254 -0.33923 0.24324 C -0.3493 0.26358 -0.36058 0.25457 -0.38211 0.25595 C -0.39513 0.25873 -0.38836 0.25665 -0.40104 0.2622 C -0.4026 0.26289 -0.4059 0.26428 -0.4059 0.26428 C -0.41597 0.2733 -0.41701 0.277 -0.42812 0.277 " pathEditMode="relative" ptsTypes="fffffffA">
                                      <p:cBhvr>
                                        <p:cTn id="54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8 0.28324 C -0.43351 0.28671 -0.42552 0.2874 -0.41857 0.29179 C -0.40764 0.29896 -0.42031 0.29387 -0.40746 0.29804 C -0.40243 0.30474 -0.39826 0.30983 -0.39149 0.31283 C -0.38663 0.31977 -0.37934 0.32463 -0.37257 0.32763 C -0.3691 0.33087 -0.36493 0.33295 -0.36146 0.33619 C -0.35955 0.3378 -0.35851 0.34058 -0.3566 0.34243 C -0.35156 0.34728 -0.34601 0.35075 -0.3408 0.35515 C -0.33958 0.3563 -0.33889 0.35838 -0.3375 0.35954 C -0.33611 0.36069 -0.3342 0.36069 -0.33281 0.36162 C -0.33107 0.36278 -0.32969 0.36439 -0.32812 0.36578 C -0.32639 0.37226 -0.32344 0.37734 -0.32014 0.38266 C -0.31875 0.38497 -0.31545 0.38613 -0.31528 0.38913 C -0.31371 0.41295 -0.31528 0.437 -0.31528 0.46081 " pathEditMode="relative" ptsTypes="fffffffffffffA">
                                      <p:cBhvr>
                                        <p:cTn id="57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02 0.43954 C -0.31006 0.49827 -0.29461 0.55307 -0.34392 0.55584 C -0.36458 0.557 -0.38524 0.55723 -0.4059 0.55792 C -0.41631 0.56717 -0.41163 0.56648 -0.41857 0.56648 " pathEditMode="relative" ptsTypes="fffA">
                                      <p:cBhvr>
                                        <p:cTn id="60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2 -0.06821 C -0.03316 -0.08763 -0.03403 -0.11491 -0.04011 -0.13387 C -0.04167 -0.13873 -0.04236 -0.14451 -0.04479 -0.14867 C -0.04705 -0.1526 -0.05278 -0.15907 -0.05278 -0.15907 C -0.05556 -0.17017 -0.06267 -0.17803 -0.06875 -0.18659 C -0.07899 -0.20116 -0.09271 -0.21202 -0.10677 -0.21827 C -0.11424 -0.2289 -0.13021 -0.22774 -0.14011 -0.2289 C -0.16823 -0.24139 -0.19965 -0.22751 -0.22743 -0.22682 C -0.28559 -0.22543 -0.34392 -0.22543 -0.40208 -0.22474 C -0.43004 -0.22405 -0.45816 -0.22381 -0.48611 -0.22266 C -0.50886 -0.22173 -0.52813 -0.20208 -0.54965 -0.19514 C -0.55278 -0.19237 -0.55642 -0.19029 -0.5592 -0.18659 C -0.56077 -0.18451 -0.56215 -0.18196 -0.56389 -0.18035 C -0.5684 -0.17618 -0.57465 -0.1741 -0.57986 -0.17179 C -0.5908 -0.15722 -0.57778 -0.17248 -0.59097 -0.16347 C -0.59236 -0.16254 -0.59271 -0.15977 -0.5941 -0.15907 C -0.59705 -0.15746 -0.60052 -0.15769 -0.60365 -0.15699 C -0.60521 -0.15422 -0.60625 -0.15075 -0.60833 -0.14867 C -0.60972 -0.14728 -0.61181 -0.14774 -0.6132 -0.14659 C -0.61441 -0.14543 -0.61528 -0.14358 -0.61632 -0.1422 C -0.61823 -0.13457 -0.61719 -0.1378 -0.61945 -0.13179 " pathEditMode="relative" ptsTypes="ffffffffffffffffffffA">
                                      <p:cBhvr>
                                        <p:cTn id="69" dur="2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944 -0.13179 C -0.6125 -0.12231 -0.60434 -0.11538 -0.59722 -0.10636 C -0.5967 -0.10428 -0.59687 -0.1015 -0.59566 -0.09989 C -0.59305 -0.09642 -0.58871 -0.09526 -0.58611 -0.09156 C -0.58454 -0.08948 -0.58333 -0.08671 -0.58142 -0.08509 C -0.58003 -0.08393 -0.57829 -0.0837 -0.57673 -0.08301 C -0.56562 -0.0689 -0.5526 -0.05734 -0.54166 -0.04301 C -0.53854 -0.03908 -0.53454 -0.03676 -0.53055 -0.03445 C -0.5276 -0.0326 -0.52118 -0.03029 -0.52118 -0.03029 C -0.51961 -0.0289 -0.51805 -0.02705 -0.51632 -0.0259 C -0.51493 -0.02497 -0.51302 -0.02497 -0.51163 -0.02382 C -0.50764 -0.02058 -0.5052 -0.01341 -0.50208 -0.00902 C -0.49982 0.00023 -0.49479 0.00693 -0.49253 0.01618 C -0.49409 0.06983 -0.4809 0.06913 -0.49566 0.06913 " pathEditMode="relative" ptsTypes="fffffffffffffA">
                                      <p:cBhvr>
                                        <p:cTn id="72" dur="2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23 0.06474 C -0.49271 0.07376 -0.49028 0.08139 -0.48611 0.09018 C -0.48664 0.10497 -0.48507 0.13364 -0.4908 0.15145 C -0.49271 0.15746 -0.50348 0.16185 -0.50348 0.16185 C -0.51493 0.18567 -0.56684 0.17249 -0.5908 0.17249 " pathEditMode="relative" ptsTypes="ffffA">
                                      <p:cBhvr>
                                        <p:cTn id="75" dur="2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989 0.18081 C -0.59896 0.18289 -0.5875 0.18798 -0.57656 0.18937 C -0.55972 0.19168 -0.54271 0.19214 -0.52569 0.19353 C -0.5158 0.19792 -0.5125 0.20509 -0.5066 0.21665 C -0.50555 0.21873 -0.50347 0.22313 -0.50347 0.22313 C -0.50191 0.24255 -0.49739 0.25943 -0.49392 0.27815 C -0.4934 0.29989 -0.49236 0.34359 -0.49236 0.34359 " pathEditMode="relative" ptsTypes="ffffffA">
                                      <p:cBhvr>
                                        <p:cTn id="78" dur="2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812 0.33711 C -0.46614 0.33965 -0.46944 0.33988 -0.46059 0.34774 C -0.45451 0.37202 -0.4566 0.36 -0.45417 0.38358 C -0.45469 0.40185 -0.45399 0.42035 -0.4559 0.43861 C -0.4566 0.44509 -0.46528 0.4437 -0.47014 0.44485 C -0.49045 0.44948 -0.47222 0.4467 -0.50816 0.44925 C -0.51753 0.45341 -0.52587 0.46011 -0.53524 0.46404 C -0.54844 0.46335 -0.56163 0.46312 -0.57482 0.46196 C -0.57969 0.4615 -0.58923 0.45965 -0.58923 0.45965 " pathEditMode="relative" ptsTypes="ffffffffA">
                                      <p:cBhvr>
                                        <p:cTn id="81" dur="2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10752 C -0.025 -0.11561 -0.02934 -0.12278 -0.03368 -0.13087 C -0.03524 -0.13365 -0.03837 -0.13919 -0.03837 -0.13919 C -0.04115 -0.15052 -0.04601 -0.16301 -0.05104 -0.17295 C -0.05156 -0.17503 -0.05174 -0.17758 -0.0526 -0.17943 C -0.05347 -0.18104 -0.05521 -0.18174 -0.0559 -0.18359 C -0.05694 -0.18613 -0.05642 -0.1896 -0.05746 -0.19214 C -0.06128 -0.20232 -0.06233 -0.20301 -0.06701 -0.20902 C -0.06875 -0.2185 -0.07274 -0.22544 -0.07812 -0.23214 C -0.07986 -0.23954 -0.08246 -0.24324 -0.08594 -0.24925 C -0.08819 -0.25318 -0.09236 -0.26174 -0.09236 -0.26174 C -0.09479 -0.27191 -0.10069 -0.27838 -0.1066 -0.28509 C -0.1151 -0.29503 -0.12257 -0.30636 -0.13194 -0.31469 C -0.14097 -0.3318 -0.12934 -0.31214 -0.13993 -0.32324 C -0.14965 -0.33341 -0.15642 -0.34706 -0.16858 -0.35284 C -0.17396 -0.36232 -0.18125 -0.36879 -0.18924 -0.37388 C -0.19583 -0.38266 -0.20573 -0.38914 -0.21458 -0.39284 C -0.22396 -0.40162 -0.23385 -0.40948 -0.24479 -0.41411 C -0.26076 -0.42844 -0.29132 -0.43075 -0.30972 -0.43307 C -0.35521 -0.43168 -0.39948 -0.42798 -0.44479 -0.42451 C -0.45469 -0.42197 -0.46146 -0.41781 -0.4717 -0.41619 C -0.48351 -0.4111 -0.47986 -0.41156 -0.48924 -0.40347 C -0.49427 -0.39353 -0.50503 -0.38174 -0.50503 -0.36971 " pathEditMode="relative" ptsTypes="ffffffffffffffffffffffA">
                                      <p:cBhvr>
                                        <p:cTn id="90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3 -0.36971 C -0.48142 -0.36208 -0.48125 -0.36139 -0.45104 -0.35931 C -0.43559 -0.35214 -0.44566 -0.35977 -0.43836 -0.34867 C -0.43593 -0.34497 -0.43038 -0.33804 -0.43038 -0.33804 C -0.42708 -0.32509 -0.43125 -0.3385 -0.42413 -0.32532 C -0.42048 -0.31861 -0.41961 -0.31098 -0.41614 -0.30428 C -0.41406 -0.29295 -0.41163 -0.27931 -0.40816 -0.26844 C -0.40399 -0.25549 -0.39635 -0.24416 -0.39079 -0.23237 C -0.3875 -0.22543 -0.38628 -0.21827 -0.38281 -0.21133 C -0.37916 -0.1963 -0.37968 -0.18266 -0.37968 -0.16694 " pathEditMode="relative" ptsTypes="fffffffffA">
                                      <p:cBhvr>
                                        <p:cTn id="93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81 -0.17318 C -0.37656 -0.1392 -0.36962 -0.07492 -0.40191 -0.06104 C -0.42378 -0.04162 -0.45972 -0.05041 -0.48125 -0.05041 " pathEditMode="relative" ptsTypes="ffA">
                                      <p:cBhvr>
                                        <p:cTn id="96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49 -0.05711 C -0.48663 -0.05318 -0.47899 -0.04786 -0.46996 -0.04439 C -0.46181 -0.04116 -0.45417 -0.03815 -0.44618 -0.03399 C -0.44306 -0.03237 -0.43941 -0.03214 -0.43663 -0.02959 C -0.42969 -0.02335 -0.4224 -0.01757 -0.41441 -0.0148 C -0.39878 0.00601 -0.41927 -0.01942 -0.40486 -0.00647 C -0.40295 -0.00485 -0.40208 -0.00162 -0.40017 -2.89017E-7 C -0.39878 0.00116 -0.38993 0.00393 -0.38906 0.00416 C -0.37795 0.01387 -0.38264 0.00948 -0.37483 0.01688 C -0.35816 0.0326 -0.37378 0.02382 -0.36215 0.0296 C -0.35937 0.04 -0.35503 0.04347 -0.34931 0.05064 C -0.34462 0.06937 -0.3441 0.06636 -0.34774 0.09295 C -0.34896 0.10173 -0.35573 0.09711 -0.35573 0.10358 " pathEditMode="relative" ptsTypes="ffffffffffffA">
                                      <p:cBhvr>
                                        <p:cTn id="99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371 0.09919 C -0.35868 0.10543 -0.35798 0.11468 -0.35416 0.12254 C -0.35191 0.14428 -0.35035 0.1526 -0.35416 0.17965 C -0.35625 0.19445 -0.37812 0.20832 -0.3875 0.21133 C -0.40087 0.22312 -0.4118 0.22035 -0.42864 0.22173 C -0.44149 0.23353 -0.42604 0.22012 -0.43819 0.22821 C -0.44462 0.23237 -0.44757 0.23815 -0.45416 0.24092 C -0.4592 0.24555 -0.46423 0.24879 -0.46996 0.25133 C -0.47309 0.25064 -0.47951 0.24925 -0.47951 0.24925 " pathEditMode="relative" ptsTypes="ffffffffA">
                                      <p:cBhvr>
                                        <p:cTn id="102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505200" y="5257800"/>
            <a:ext cx="2414588" cy="914400"/>
          </a:xfrm>
          <a:prstGeom prst="rect">
            <a:avLst/>
          </a:prstGeom>
          <a:solidFill>
            <a:srgbClr val="0066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FFFFFF"/>
                </a:solidFill>
                <a:latin typeface="Constantia" pitchFamily="18" charset="0"/>
              </a:rPr>
              <a:t>МОЛОДЦЫ!</a:t>
            </a:r>
          </a:p>
        </p:txBody>
      </p:sp>
      <p:pic>
        <p:nvPicPr>
          <p:cNvPr id="27656" name="Picture 8" descr="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1" name="Picture 13" descr="new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22574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ru-RU" altLang="ru-RU" dirty="0">
                <a:solidFill>
                  <a:schemeClr val="accent2"/>
                </a:solidFill>
                <a:latin typeface="a_Stamper" pitchFamily="82" charset="-52"/>
              </a:rPr>
              <a:t>Помогите </a:t>
            </a:r>
            <a:r>
              <a:rPr lang="ru-RU" altLang="ru-RU" dirty="0" smtClean="0">
                <a:solidFill>
                  <a:schemeClr val="accent2"/>
                </a:solidFill>
                <a:latin typeface="a_Stamper" pitchFamily="82" charset="-52"/>
              </a:rPr>
              <a:t>Маше </a:t>
            </a:r>
            <a:r>
              <a:rPr lang="ru-RU" altLang="ru-RU" dirty="0">
                <a:solidFill>
                  <a:schemeClr val="accent2"/>
                </a:solidFill>
                <a:latin typeface="a_Stamper" pitchFamily="82" charset="-52"/>
              </a:rPr>
              <a:t>найти зимующих птиц</a:t>
            </a:r>
          </a:p>
        </p:txBody>
      </p:sp>
      <p:pic>
        <p:nvPicPr>
          <p:cNvPr id="36878" name="Picture 14" descr="124922028334128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2526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1905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1474788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1905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1905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76800"/>
            <a:ext cx="1905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4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06" y="1489868"/>
            <a:ext cx="1600200" cy="1439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1905000" cy="123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6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1600200" cy="1439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7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161925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8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152400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62000" y="533400"/>
            <a:ext cx="658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http://viazannaia-kofta.ru/platya-kryuchkom-dlya-devochek.html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38200" y="914400"/>
            <a:ext cx="763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http://www.kroshkaru.ru/centers/saint-petersburg/korzuna/news/birds.html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762000" y="1295400"/>
            <a:ext cx="710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http://skyclipart.ru/detsad/demo_mat/65830-tema-zanyatiy-pticy.html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62000" y="1676400"/>
            <a:ext cx="391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http://www.chitalnya.ru/work/357941/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762000" y="2133600"/>
            <a:ext cx="492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http://www.lesnoytur.ru/pticy/djatly/picidae.html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90550" y="2514600"/>
            <a:ext cx="855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http://900igr.net/fotografii/nasekomye-i-ptitsy/Ptitsy-v-stikhakh.files/007-Snegir.html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838200" y="2895600"/>
            <a:ext cx="612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http://www.free-lancers.net/users/teolinka/projects/255934/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914400" y="3276600"/>
            <a:ext cx="354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http://sashka.inf.ua/anima/15.htm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914400" y="3733800"/>
            <a:ext cx="474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http://www.lenagold.ru/fon/clipart/p/pti10.html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990600" y="4114800"/>
            <a:ext cx="330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http://detkam.e-papa.ru/mp/90/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990600" y="4495800"/>
            <a:ext cx="511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http://ihunter.msk.ru/catalog/golosa_ptiz/?start=2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914400" y="152400"/>
            <a:ext cx="296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/>
              <a:t>Используемые источники: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>
                <a:solidFill>
                  <a:schemeClr val="accent2"/>
                </a:solidFill>
                <a:latin typeface="a_Stamper" pitchFamily="82" charset="-52"/>
              </a:rPr>
              <a:t> </a:t>
            </a:r>
            <a:r>
              <a:rPr lang="ru-RU" altLang="ru-RU" sz="4400">
                <a:solidFill>
                  <a:schemeClr val="accent2"/>
                </a:solidFill>
                <a:latin typeface="a_Stamper" pitchFamily="82" charset="-52"/>
              </a:rPr>
              <a:t>Назовите особенности птиц, </a:t>
            </a:r>
          </a:p>
          <a:p>
            <a:pPr algn="ctr">
              <a:buFontTx/>
              <a:buNone/>
            </a:pPr>
            <a:endParaRPr lang="ru-RU" altLang="ru-RU" sz="4400">
              <a:solidFill>
                <a:schemeClr val="accent2"/>
              </a:solidFill>
              <a:latin typeface="a_Stamper" pitchFamily="82" charset="-52"/>
            </a:endParaRPr>
          </a:p>
          <a:p>
            <a:pPr algn="ctr">
              <a:buFontTx/>
              <a:buNone/>
            </a:pPr>
            <a:r>
              <a:rPr lang="ru-RU" altLang="ru-RU" sz="4400">
                <a:solidFill>
                  <a:schemeClr val="accent2"/>
                </a:solidFill>
                <a:latin typeface="a_Stamper" pitchFamily="82" charset="-52"/>
              </a:rPr>
              <a:t>как подают голос, </a:t>
            </a:r>
          </a:p>
          <a:p>
            <a:pPr algn="ctr">
              <a:buFontTx/>
              <a:buNone/>
            </a:pPr>
            <a:endParaRPr lang="ru-RU" altLang="ru-RU" sz="4400">
              <a:solidFill>
                <a:schemeClr val="accent2"/>
              </a:solidFill>
              <a:latin typeface="a_Stamper" pitchFamily="82" charset="-52"/>
            </a:endParaRPr>
          </a:p>
          <a:p>
            <a:pPr algn="ctr">
              <a:buFontTx/>
              <a:buNone/>
            </a:pPr>
            <a:r>
              <a:rPr lang="ru-RU" altLang="ru-RU" sz="4400">
                <a:solidFill>
                  <a:schemeClr val="accent2"/>
                </a:solidFill>
                <a:latin typeface="a_Stamper" pitchFamily="82" charset="-52"/>
              </a:rPr>
              <a:t>чем питаются.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24800" cy="5589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86000" y="0"/>
            <a:ext cx="9144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466198" tIns="914112" rIns="2177364" bIns="457056" anchor="ctr">
            <a:spAutoFit/>
          </a:bodyPr>
          <a:lstStyle/>
          <a:p>
            <a:r>
              <a:rPr lang="ru-RU" altLang="ru-RU" b="1" dirty="0">
                <a:latin typeface="Times New Roman" pitchFamily="18" charset="0"/>
              </a:rPr>
              <a:t>Серая ворона села на забор,</a:t>
            </a:r>
          </a:p>
          <a:p>
            <a:r>
              <a:rPr lang="ru-RU" altLang="ru-RU" b="1" dirty="0">
                <a:latin typeface="Times New Roman" pitchFamily="18" charset="0"/>
              </a:rPr>
              <a:t>Серая ворона оглядела двор. </a:t>
            </a:r>
          </a:p>
          <a:p>
            <a:r>
              <a:rPr lang="ru-RU" altLang="ru-RU" b="1" dirty="0">
                <a:latin typeface="Times New Roman" pitchFamily="18" charset="0"/>
              </a:rPr>
              <a:t>Каркнула сердито целых десять раз — Сочинила серая о дворе рассказ.</a:t>
            </a:r>
          </a:p>
          <a:p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  <p:pic>
        <p:nvPicPr>
          <p:cNvPr id="5127" name="voro381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7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772400" cy="5481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62000" y="838200"/>
            <a:ext cx="46180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b="1" dirty="0">
                <a:latin typeface="Times New Roman" pitchFamily="18" charset="0"/>
              </a:rPr>
              <a:t>Птицей мира он зовется. </a:t>
            </a:r>
          </a:p>
          <a:p>
            <a:r>
              <a:rPr lang="ru-RU" altLang="ru-RU" b="1" dirty="0">
                <a:latin typeface="Times New Roman" pitchFamily="18" charset="0"/>
              </a:rPr>
              <a:t>С крыш стрелой к земле несется,</a:t>
            </a:r>
          </a:p>
          <a:p>
            <a:r>
              <a:rPr lang="ru-RU" altLang="ru-RU" b="1" dirty="0">
                <a:latin typeface="Times New Roman" pitchFamily="18" charset="0"/>
              </a:rPr>
              <a:t>Если видит гору крошек. </a:t>
            </a:r>
          </a:p>
          <a:p>
            <a:r>
              <a:rPr lang="ru-RU" altLang="ru-RU" b="1" dirty="0">
                <a:latin typeface="Times New Roman" pitchFamily="18" charset="0"/>
              </a:rPr>
              <a:t>Сизый, белый и хороший.</a:t>
            </a:r>
          </a:p>
        </p:txBody>
      </p:sp>
      <p:pic>
        <p:nvPicPr>
          <p:cNvPr id="6152" name="vorkovanie golubej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4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765175"/>
            <a:ext cx="75596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378" name="Group 18"/>
          <p:cNvGraphicFramePr>
            <a:graphicFrameLocks noGrp="1"/>
          </p:cNvGraphicFramePr>
          <p:nvPr/>
        </p:nvGraphicFramePr>
        <p:xfrm>
          <a:off x="762000" y="4419600"/>
          <a:ext cx="5105400" cy="1920240"/>
        </p:xfrm>
        <a:graphic>
          <a:graphicData uri="http://schemas.openxmlformats.org/drawingml/2006/table">
            <a:tbl>
              <a:tblPr/>
              <a:tblGrid>
                <a:gridCol w="5105400"/>
              </a:tblGrid>
              <a:tr h="182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bat" pitchFamily="2" charset="0"/>
                          <a:cs typeface="Times New Roman" pitchFamily="18" charset="0"/>
                        </a:rPr>
                        <a:t>Синица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" pitchFamily="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bat" pitchFamily="2" charset="0"/>
                          <a:cs typeface="Times New Roman" pitchFamily="18" charset="0"/>
                        </a:rPr>
                        <a:t>В желтой футболке и черной жилетке Птица синица расселась на ветке.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bat" pitchFamily="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bat" pitchFamily="2" charset="0"/>
                          <a:cs typeface="Times New Roman" pitchFamily="18" charset="0"/>
                        </a:rPr>
                        <a:t>Тенькает звонко птица синица,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bat" pitchFamily="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bat" pitchFamily="2" charset="0"/>
                          <a:cs typeface="Times New Roman" pitchFamily="18" charset="0"/>
                        </a:rPr>
                        <a:t>Лютых морозов она не боится.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965575" y="4802188"/>
            <a:ext cx="18415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100"/>
              <a:t/>
            </a:r>
            <a:br>
              <a:rPr lang="ru-RU" altLang="ru-RU" sz="1100"/>
            </a:br>
            <a:endParaRPr lang="ru-RU" altLang="ru-RU"/>
          </a:p>
        </p:txBody>
      </p:sp>
      <p:pic>
        <p:nvPicPr>
          <p:cNvPr id="15379" name="bols382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6" fill="hold"/>
                                        <p:tgtEl>
                                          <p:spTgt spid="153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5349875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1600200" y="3733800"/>
            <a:ext cx="124301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53426" tIns="914112" rIns="2548722" bIns="457056" anchor="ctr">
            <a:spAutoFit/>
          </a:bodyPr>
          <a:lstStyle/>
          <a:p>
            <a:r>
              <a:rPr lang="ru-RU" altLang="ru-RU" sz="2400" b="1">
                <a:latin typeface="Times New Roman" pitchFamily="18" charset="0"/>
              </a:rPr>
              <a:t>Работяга пестрый дятел</a:t>
            </a:r>
          </a:p>
          <a:p>
            <a:r>
              <a:rPr lang="ru-RU" altLang="ru-RU" sz="2400" b="1">
                <a:latin typeface="Times New Roman" pitchFamily="18" charset="0"/>
              </a:rPr>
              <a:t>Птицам дупла конопатил. </a:t>
            </a:r>
          </a:p>
          <a:p>
            <a:r>
              <a:rPr lang="ru-RU" altLang="ru-RU" sz="2400" b="1">
                <a:latin typeface="Times New Roman" pitchFamily="18" charset="0"/>
              </a:rPr>
              <a:t>День трудился. Нету сил!</a:t>
            </a:r>
          </a:p>
          <a:p>
            <a:r>
              <a:rPr lang="ru-RU" altLang="ru-RU" sz="2400" b="1">
                <a:latin typeface="Times New Roman" pitchFamily="18" charset="0"/>
              </a:rPr>
              <a:t>Все долбил, долбил, долбил.</a:t>
            </a:r>
          </a:p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8200" name="bolshoy-pestryi-dyatel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2" fill="hold"/>
                                        <p:tgtEl>
                                          <p:spTgt spid="8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704850"/>
            <a:ext cx="661987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449" name="Group 17"/>
          <p:cNvGraphicFramePr>
            <a:graphicFrameLocks noGrp="1"/>
          </p:cNvGraphicFramePr>
          <p:nvPr/>
        </p:nvGraphicFramePr>
        <p:xfrm>
          <a:off x="5029200" y="685800"/>
          <a:ext cx="3887788" cy="2241550"/>
        </p:xfrm>
        <a:graphic>
          <a:graphicData uri="http://schemas.openxmlformats.org/drawingml/2006/table">
            <a:tbl>
              <a:tblPr/>
              <a:tblGrid>
                <a:gridCol w="3887788"/>
              </a:tblGrid>
              <a:tr h="224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суку сидит сова.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Видит днем она едва.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лишь только ночь настанет—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орел глазастой станет.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4037013" y="4589463"/>
            <a:ext cx="18415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100"/>
              <a:t/>
            </a:r>
            <a:br>
              <a:rPr lang="ru-RU" altLang="ru-RU" sz="1100"/>
            </a:br>
            <a:endParaRPr lang="ru-RU" altLang="ru-RU"/>
          </a:p>
        </p:txBody>
      </p:sp>
      <p:pic>
        <p:nvPicPr>
          <p:cNvPr id="18450" name="ochklovaya sov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5" fill="hold"/>
                                        <p:tgtEl>
                                          <p:spTgt spid="184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5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5596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191000" y="762000"/>
            <a:ext cx="4267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b="1">
                <a:latin typeface="Times New Roman" pitchFamily="18" charset="0"/>
              </a:rPr>
              <a:t>Белобокая болтушка </a:t>
            </a:r>
          </a:p>
          <a:p>
            <a:r>
              <a:rPr lang="ru-RU" altLang="ru-RU" b="1">
                <a:latin typeface="Times New Roman" pitchFamily="18" charset="0"/>
              </a:rPr>
              <a:t>На еловой на макушке </a:t>
            </a:r>
          </a:p>
          <a:p>
            <a:r>
              <a:rPr lang="ru-RU" altLang="ru-RU" b="1">
                <a:latin typeface="Times New Roman" pitchFamily="18" charset="0"/>
              </a:rPr>
              <a:t>Растрещалась, раскричалась, Разболталась, раскачалась.</a:t>
            </a:r>
          </a:p>
          <a:p>
            <a:endParaRPr lang="ru-RU" altLang="ru-RU" b="1" i="1">
              <a:latin typeface="Times New Roman" pitchFamily="18" charset="0"/>
            </a:endParaRPr>
          </a:p>
        </p:txBody>
      </p:sp>
      <p:pic>
        <p:nvPicPr>
          <p:cNvPr id="20487" name="sorok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334</Words>
  <Application>Microsoft Office PowerPoint</Application>
  <PresentationFormat>Экран (4:3)</PresentationFormat>
  <Paragraphs>82</Paragraphs>
  <Slides>20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«Трудно птицам зимовать, надо птицам помогать!»</vt:lpstr>
      <vt:lpstr>Помогите Маше найти зимующих птиц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птиц одним словом</vt:lpstr>
      <vt:lpstr>Назовите птиц одним словом</vt:lpstr>
      <vt:lpstr>Кто улетел?</vt:lpstr>
      <vt:lpstr>Кто улетел?</vt:lpstr>
      <vt:lpstr>Кто улетел?</vt:lpstr>
      <vt:lpstr>Отгадайте загадки</vt:lpstr>
      <vt:lpstr>ПОСЧИТАЙ ДО ПЯТИ.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Пользователь Windows</cp:lastModifiedBy>
  <cp:revision>13</cp:revision>
  <cp:lastPrinted>1601-01-01T00:00:00Z</cp:lastPrinted>
  <dcterms:created xsi:type="dcterms:W3CDTF">1601-01-01T00:00:00Z</dcterms:created>
  <dcterms:modified xsi:type="dcterms:W3CDTF">2020-02-14T03:00:35Z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