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64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9E6B6-57FC-492B-9768-24BDA1EFDB54}" type="datetimeFigureOut">
              <a:rPr lang="ru-RU" smtClean="0"/>
              <a:t>09.02.2020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78061-848A-4243-A868-3D5EEAB3EB17}" type="slidenum">
              <a:rPr lang="ru-RU" smtClean="0"/>
              <a:t>‹#›</a:t>
            </a:fld>
            <a:endParaRPr lang="ru-RU"/>
          </a:p>
        </p:txBody>
      </p:sp>
    </p:spTree>
    <p:extLst>
      <p:ext uri="{BB962C8B-B14F-4D97-AF65-F5344CB8AC3E}">
        <p14:creationId xmlns:p14="http://schemas.microsoft.com/office/powerpoint/2010/main" val="410839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УВАЖАЕМЫЕ РОДИТЕЛИ !!!!!</a:t>
            </a:r>
            <a:endParaRPr lang="ru-RU" dirty="0"/>
          </a:p>
        </p:txBody>
      </p:sp>
      <p:sp>
        <p:nvSpPr>
          <p:cNvPr id="4" name="Номер слайда 3"/>
          <p:cNvSpPr>
            <a:spLocks noGrp="1"/>
          </p:cNvSpPr>
          <p:nvPr>
            <p:ph type="sldNum" sz="quarter" idx="10"/>
          </p:nvPr>
        </p:nvSpPr>
        <p:spPr/>
        <p:txBody>
          <a:bodyPr/>
          <a:lstStyle/>
          <a:p>
            <a:fld id="{96078061-848A-4243-A868-3D5EEAB3EB17}" type="slidenum">
              <a:rPr lang="ru-RU" smtClean="0"/>
              <a:t>16</a:t>
            </a:fld>
            <a:endParaRPr lang="ru-RU"/>
          </a:p>
        </p:txBody>
      </p:sp>
    </p:spTree>
    <p:extLst>
      <p:ext uri="{BB962C8B-B14F-4D97-AF65-F5344CB8AC3E}">
        <p14:creationId xmlns:p14="http://schemas.microsoft.com/office/powerpoint/2010/main" val="99574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3955F62-F83D-49DA-8634-4440D86EC27E}" type="datetimeFigureOut">
              <a:rPr lang="ru-RU" smtClean="0"/>
              <a:t>09.02.2020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368F68-7C66-41CF-B700-6110B001DD60}" type="slidenum">
              <a:rPr lang="ru-RU" smtClean="0"/>
              <a:t>‹#›</a:t>
            </a:fld>
            <a:endParaRPr lang="ru-RU"/>
          </a:p>
        </p:txBody>
      </p:sp>
    </p:spTree>
    <p:extLst>
      <p:ext uri="{BB962C8B-B14F-4D97-AF65-F5344CB8AC3E}">
        <p14:creationId xmlns:p14="http://schemas.microsoft.com/office/powerpoint/2010/main" val="1033610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955F62-F83D-49DA-8634-4440D86EC27E}" type="datetimeFigureOut">
              <a:rPr lang="ru-RU" smtClean="0"/>
              <a:t>09.02.2020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368F68-7C66-41CF-B700-6110B001DD60}" type="slidenum">
              <a:rPr lang="ru-RU" smtClean="0"/>
              <a:t>‹#›</a:t>
            </a:fld>
            <a:endParaRPr lang="ru-RU"/>
          </a:p>
        </p:txBody>
      </p:sp>
    </p:spTree>
    <p:extLst>
      <p:ext uri="{BB962C8B-B14F-4D97-AF65-F5344CB8AC3E}">
        <p14:creationId xmlns:p14="http://schemas.microsoft.com/office/powerpoint/2010/main" val="2233557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955F62-F83D-49DA-8634-4440D86EC27E}" type="datetimeFigureOut">
              <a:rPr lang="ru-RU" smtClean="0"/>
              <a:t>09.02.2020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368F68-7C66-41CF-B700-6110B001DD60}" type="slidenum">
              <a:rPr lang="ru-RU" smtClean="0"/>
              <a:t>‹#›</a:t>
            </a:fld>
            <a:endParaRPr lang="ru-RU"/>
          </a:p>
        </p:txBody>
      </p:sp>
    </p:spTree>
    <p:extLst>
      <p:ext uri="{BB962C8B-B14F-4D97-AF65-F5344CB8AC3E}">
        <p14:creationId xmlns:p14="http://schemas.microsoft.com/office/powerpoint/2010/main" val="11900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955F62-F83D-49DA-8634-4440D86EC27E}" type="datetimeFigureOut">
              <a:rPr lang="ru-RU" smtClean="0"/>
              <a:t>09.02.2020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368F68-7C66-41CF-B700-6110B001DD60}" type="slidenum">
              <a:rPr lang="ru-RU" smtClean="0"/>
              <a:t>‹#›</a:t>
            </a:fld>
            <a:endParaRPr lang="ru-RU"/>
          </a:p>
        </p:txBody>
      </p:sp>
    </p:spTree>
    <p:extLst>
      <p:ext uri="{BB962C8B-B14F-4D97-AF65-F5344CB8AC3E}">
        <p14:creationId xmlns:p14="http://schemas.microsoft.com/office/powerpoint/2010/main" val="128531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3955F62-F83D-49DA-8634-4440D86EC27E}" type="datetimeFigureOut">
              <a:rPr lang="ru-RU" smtClean="0"/>
              <a:t>09.02.2020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368F68-7C66-41CF-B700-6110B001DD60}" type="slidenum">
              <a:rPr lang="ru-RU" smtClean="0"/>
              <a:t>‹#›</a:t>
            </a:fld>
            <a:endParaRPr lang="ru-RU"/>
          </a:p>
        </p:txBody>
      </p:sp>
    </p:spTree>
    <p:extLst>
      <p:ext uri="{BB962C8B-B14F-4D97-AF65-F5344CB8AC3E}">
        <p14:creationId xmlns:p14="http://schemas.microsoft.com/office/powerpoint/2010/main" val="13495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3955F62-F83D-49DA-8634-4440D86EC27E}" type="datetimeFigureOut">
              <a:rPr lang="ru-RU" smtClean="0"/>
              <a:t>09.02.2020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368F68-7C66-41CF-B700-6110B001DD60}" type="slidenum">
              <a:rPr lang="ru-RU" smtClean="0"/>
              <a:t>‹#›</a:t>
            </a:fld>
            <a:endParaRPr lang="ru-RU"/>
          </a:p>
        </p:txBody>
      </p:sp>
    </p:spTree>
    <p:extLst>
      <p:ext uri="{BB962C8B-B14F-4D97-AF65-F5344CB8AC3E}">
        <p14:creationId xmlns:p14="http://schemas.microsoft.com/office/powerpoint/2010/main" val="291461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3955F62-F83D-49DA-8634-4440D86EC27E}" type="datetimeFigureOut">
              <a:rPr lang="ru-RU" smtClean="0"/>
              <a:t>09.02.2020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368F68-7C66-41CF-B700-6110B001DD60}" type="slidenum">
              <a:rPr lang="ru-RU" smtClean="0"/>
              <a:t>‹#›</a:t>
            </a:fld>
            <a:endParaRPr lang="ru-RU"/>
          </a:p>
        </p:txBody>
      </p:sp>
    </p:spTree>
    <p:extLst>
      <p:ext uri="{BB962C8B-B14F-4D97-AF65-F5344CB8AC3E}">
        <p14:creationId xmlns:p14="http://schemas.microsoft.com/office/powerpoint/2010/main" val="303980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3955F62-F83D-49DA-8634-4440D86EC27E}" type="datetimeFigureOut">
              <a:rPr lang="ru-RU" smtClean="0"/>
              <a:t>09.02.2020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368F68-7C66-41CF-B700-6110B001DD60}" type="slidenum">
              <a:rPr lang="ru-RU" smtClean="0"/>
              <a:t>‹#›</a:t>
            </a:fld>
            <a:endParaRPr lang="ru-RU"/>
          </a:p>
        </p:txBody>
      </p:sp>
    </p:spTree>
    <p:extLst>
      <p:ext uri="{BB962C8B-B14F-4D97-AF65-F5344CB8AC3E}">
        <p14:creationId xmlns:p14="http://schemas.microsoft.com/office/powerpoint/2010/main" val="166644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3955F62-F83D-49DA-8634-4440D86EC27E}" type="datetimeFigureOut">
              <a:rPr lang="ru-RU" smtClean="0"/>
              <a:t>09.02.2020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368F68-7C66-41CF-B700-6110B001DD60}" type="slidenum">
              <a:rPr lang="ru-RU" smtClean="0"/>
              <a:t>‹#›</a:t>
            </a:fld>
            <a:endParaRPr lang="ru-RU"/>
          </a:p>
        </p:txBody>
      </p:sp>
    </p:spTree>
    <p:extLst>
      <p:ext uri="{BB962C8B-B14F-4D97-AF65-F5344CB8AC3E}">
        <p14:creationId xmlns:p14="http://schemas.microsoft.com/office/powerpoint/2010/main" val="303570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955F62-F83D-49DA-8634-4440D86EC27E}" type="datetimeFigureOut">
              <a:rPr lang="ru-RU" smtClean="0"/>
              <a:t>09.02.2020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368F68-7C66-41CF-B700-6110B001DD60}" type="slidenum">
              <a:rPr lang="ru-RU" smtClean="0"/>
              <a:t>‹#›</a:t>
            </a:fld>
            <a:endParaRPr lang="ru-RU"/>
          </a:p>
        </p:txBody>
      </p:sp>
    </p:spTree>
    <p:extLst>
      <p:ext uri="{BB962C8B-B14F-4D97-AF65-F5344CB8AC3E}">
        <p14:creationId xmlns:p14="http://schemas.microsoft.com/office/powerpoint/2010/main" val="393334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3955F62-F83D-49DA-8634-4440D86EC27E}" type="datetimeFigureOut">
              <a:rPr lang="ru-RU" smtClean="0"/>
              <a:t>09.02.2020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368F68-7C66-41CF-B700-6110B001DD60}" type="slidenum">
              <a:rPr lang="ru-RU" smtClean="0"/>
              <a:t>‹#›</a:t>
            </a:fld>
            <a:endParaRPr lang="ru-RU"/>
          </a:p>
        </p:txBody>
      </p:sp>
    </p:spTree>
    <p:extLst>
      <p:ext uri="{BB962C8B-B14F-4D97-AF65-F5344CB8AC3E}">
        <p14:creationId xmlns:p14="http://schemas.microsoft.com/office/powerpoint/2010/main" val="8696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55F62-F83D-49DA-8634-4440D86EC27E}" type="datetimeFigureOut">
              <a:rPr lang="ru-RU" smtClean="0"/>
              <a:t>09.02.2020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68F68-7C66-41CF-B700-6110B001DD60}" type="slidenum">
              <a:rPr lang="ru-RU" smtClean="0"/>
              <a:t>‹#›</a:t>
            </a:fld>
            <a:endParaRPr lang="ru-RU"/>
          </a:p>
        </p:txBody>
      </p:sp>
    </p:spTree>
    <p:extLst>
      <p:ext uri="{BB962C8B-B14F-4D97-AF65-F5344CB8AC3E}">
        <p14:creationId xmlns:p14="http://schemas.microsoft.com/office/powerpoint/2010/main" val="3013573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76672"/>
            <a:ext cx="8496944" cy="1015663"/>
          </a:xfrm>
          <a:prstGeom prst="rect">
            <a:avLst/>
          </a:prstGeom>
        </p:spPr>
        <p:txBody>
          <a:bodyPr wrap="square">
            <a:spAutoFit/>
          </a:bodyPr>
          <a:lstStyle/>
          <a:p>
            <a:pPr lvl="0" algn="ctr">
              <a:defRPr/>
            </a:pPr>
            <a:r>
              <a:rPr lang="ru-RU" sz="2000" b="1" kern="0" dirty="0">
                <a:solidFill>
                  <a:srgbClr val="0070C0"/>
                </a:solidFill>
                <a:latin typeface="Times New Roman" pitchFamily="18" charset="0"/>
                <a:cs typeface="Times New Roman" pitchFamily="18" charset="0"/>
              </a:rPr>
              <a:t>Муниципальное автономное дошкольное образовательное учреждение </a:t>
            </a:r>
          </a:p>
          <a:p>
            <a:pPr lvl="0" algn="ctr">
              <a:defRPr/>
            </a:pPr>
            <a:r>
              <a:rPr lang="ru-RU" sz="2000" b="1" kern="0" dirty="0">
                <a:solidFill>
                  <a:srgbClr val="0070C0"/>
                </a:solidFill>
                <a:latin typeface="Times New Roman" pitchFamily="18" charset="0"/>
                <a:cs typeface="Times New Roman" pitchFamily="18" charset="0"/>
              </a:rPr>
              <a:t>«Детский сад комбинированной направленности №9»</a:t>
            </a:r>
          </a:p>
          <a:p>
            <a:pPr lvl="0" algn="ctr">
              <a:defRPr/>
            </a:pPr>
            <a:r>
              <a:rPr lang="ru-RU" sz="2000" b="1" kern="0" dirty="0">
                <a:solidFill>
                  <a:srgbClr val="0070C0"/>
                </a:solidFill>
                <a:latin typeface="Times New Roman" pitchFamily="18" charset="0"/>
                <a:cs typeface="Times New Roman" pitchFamily="18" charset="0"/>
              </a:rPr>
              <a:t> г. Сосновоборска</a:t>
            </a:r>
            <a:endParaRPr lang="ru-RU" sz="2000" b="1" kern="0" dirty="0">
              <a:solidFill>
                <a:srgbClr val="0070C0"/>
              </a:solidFill>
              <a:latin typeface="Times New Roman" pitchFamily="18" charset="0"/>
              <a:cs typeface="Times New Roman" pitchFamily="18" charset="0"/>
            </a:endParaRPr>
          </a:p>
        </p:txBody>
      </p:sp>
      <p:sp>
        <p:nvSpPr>
          <p:cNvPr id="5" name="Прямоугольник 4"/>
          <p:cNvSpPr/>
          <p:nvPr/>
        </p:nvSpPr>
        <p:spPr>
          <a:xfrm>
            <a:off x="755576" y="1905506"/>
            <a:ext cx="7920880" cy="206210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800" b="1" i="1" u="none" strike="noStrike" kern="0" cap="none" spc="0" normalizeH="0" baseline="0" noProof="0" dirty="0" smtClean="0">
                <a:ln>
                  <a:noFill/>
                </a:ln>
                <a:solidFill>
                  <a:srgbClr val="C00000"/>
                </a:solidFill>
                <a:effectLst/>
                <a:uLnTx/>
                <a:uFillTx/>
                <a:latin typeface="Monotype Corsiva" pitchFamily="66" charset="0"/>
                <a:ea typeface="Microsoft YaHei"/>
                <a:cs typeface="+mj-cs"/>
              </a:rPr>
              <a:t>«</a:t>
            </a:r>
            <a:r>
              <a:rPr kumimoji="0" lang="ru-RU" sz="4000" b="1" i="1" u="none" strike="noStrike" kern="0" cap="none" spc="0" normalizeH="0" baseline="0" noProof="0" dirty="0" smtClean="0">
                <a:ln>
                  <a:noFill/>
                </a:ln>
                <a:solidFill>
                  <a:srgbClr val="C00000"/>
                </a:solidFill>
                <a:effectLst/>
                <a:uLnTx/>
                <a:uFillTx/>
                <a:latin typeface="Monotype Corsiva" pitchFamily="66" charset="0"/>
                <a:ea typeface="Microsoft YaHei"/>
                <a:cs typeface="+mj-cs"/>
              </a:rPr>
              <a:t>Роль семьи</a:t>
            </a:r>
            <a:br>
              <a:rPr kumimoji="0" lang="ru-RU" sz="4000" b="1" i="1" u="none" strike="noStrike" kern="0" cap="none" spc="0" normalizeH="0" baseline="0" noProof="0" dirty="0" smtClean="0">
                <a:ln>
                  <a:noFill/>
                </a:ln>
                <a:solidFill>
                  <a:srgbClr val="C00000"/>
                </a:solidFill>
                <a:effectLst/>
                <a:uLnTx/>
                <a:uFillTx/>
                <a:latin typeface="Monotype Corsiva" pitchFamily="66" charset="0"/>
                <a:ea typeface="Microsoft YaHei"/>
                <a:cs typeface="+mj-cs"/>
              </a:rPr>
            </a:br>
            <a:r>
              <a:rPr kumimoji="0" lang="ru-RU" sz="4000" b="1" i="1" u="none" strike="noStrike" kern="0" cap="none" spc="0" normalizeH="0" baseline="0" noProof="0" dirty="0" smtClean="0">
                <a:ln>
                  <a:noFill/>
                </a:ln>
                <a:solidFill>
                  <a:srgbClr val="C00000"/>
                </a:solidFill>
                <a:effectLst/>
                <a:uLnTx/>
                <a:uFillTx/>
                <a:latin typeface="Monotype Corsiva" pitchFamily="66" charset="0"/>
                <a:ea typeface="Microsoft YaHei"/>
                <a:cs typeface="+mj-cs"/>
              </a:rPr>
              <a:t> в преодолении </a:t>
            </a:r>
            <a:br>
              <a:rPr kumimoji="0" lang="ru-RU" sz="4000" b="1" i="1" u="none" strike="noStrike" kern="0" cap="none" spc="0" normalizeH="0" baseline="0" noProof="0" dirty="0" smtClean="0">
                <a:ln>
                  <a:noFill/>
                </a:ln>
                <a:solidFill>
                  <a:srgbClr val="C00000"/>
                </a:solidFill>
                <a:effectLst/>
                <a:uLnTx/>
                <a:uFillTx/>
                <a:latin typeface="Monotype Corsiva" pitchFamily="66" charset="0"/>
                <a:ea typeface="Microsoft YaHei"/>
                <a:cs typeface="+mj-cs"/>
              </a:rPr>
            </a:br>
            <a:r>
              <a:rPr kumimoji="0" lang="ru-RU" sz="4000" b="1" i="1" u="none" strike="noStrike" kern="0" cap="none" spc="0" normalizeH="0" baseline="0" noProof="0" dirty="0" smtClean="0">
                <a:ln>
                  <a:noFill/>
                </a:ln>
                <a:solidFill>
                  <a:srgbClr val="C00000"/>
                </a:solidFill>
                <a:effectLst/>
                <a:uLnTx/>
                <a:uFillTx/>
                <a:latin typeface="Monotype Corsiva" pitchFamily="66" charset="0"/>
                <a:ea typeface="Microsoft YaHei"/>
                <a:cs typeface="+mj-cs"/>
              </a:rPr>
              <a:t>речевых нарушений у детей»</a:t>
            </a:r>
            <a:endParaRPr kumimoji="0" lang="ru-RU" sz="4000" b="0" i="0" u="none" strike="noStrike" kern="0" cap="none" spc="0" normalizeH="0" baseline="0" noProof="0" dirty="0" smtClean="0">
              <a:ln>
                <a:noFill/>
              </a:ln>
              <a:solidFill>
                <a:srgbClr val="C00000"/>
              </a:solidFill>
              <a:effectLst/>
              <a:uLnTx/>
              <a:uFillTx/>
            </a:endParaRPr>
          </a:p>
        </p:txBody>
      </p:sp>
      <p:sp>
        <p:nvSpPr>
          <p:cNvPr id="6" name="Прямоугольник 5"/>
          <p:cNvSpPr/>
          <p:nvPr/>
        </p:nvSpPr>
        <p:spPr>
          <a:xfrm>
            <a:off x="2286000" y="2736503"/>
            <a:ext cx="6606480" cy="3539430"/>
          </a:xfrm>
          <a:prstGeom prst="rect">
            <a:avLst/>
          </a:prstGeom>
        </p:spPr>
        <p:txBody>
          <a:bodyPr wrap="square">
            <a:spAutoFit/>
          </a:bodyPr>
          <a:lstStyle/>
          <a:p>
            <a:pPr lvl="0"/>
            <a:endParaRPr kumimoji="0" lang="ru-RU" sz="2800" b="1" i="0" u="none" strike="noStrike" kern="0" cap="none" spc="0" normalizeH="0" baseline="0" noProof="0" dirty="0" smtClean="0">
              <a:ln>
                <a:noFill/>
              </a:ln>
              <a:solidFill>
                <a:srgbClr val="7030A0"/>
              </a:solidFill>
              <a:effectLst/>
              <a:uLnTx/>
              <a:uFillTx/>
              <a:latin typeface="Times New Roman" pitchFamily="18" charset="0"/>
              <a:ea typeface="+mn-ea"/>
              <a:cs typeface="Times New Roman" pitchFamily="18" charset="0"/>
            </a:endParaRPr>
          </a:p>
          <a:p>
            <a:pPr lvl="0"/>
            <a:endParaRPr lang="ru-RU" sz="2800" b="1" kern="0" dirty="0">
              <a:solidFill>
                <a:srgbClr val="7030A0"/>
              </a:solidFill>
              <a:latin typeface="Times New Roman" pitchFamily="18" charset="0"/>
              <a:cs typeface="Times New Roman" pitchFamily="18" charset="0"/>
            </a:endParaRPr>
          </a:p>
          <a:p>
            <a:pPr lvl="0"/>
            <a:endParaRPr kumimoji="0" lang="ru-RU" sz="2800" b="1" i="0" u="none" strike="noStrike" kern="0" cap="none" spc="0" normalizeH="0" baseline="0" noProof="0" dirty="0" smtClean="0">
              <a:ln>
                <a:noFill/>
              </a:ln>
              <a:solidFill>
                <a:srgbClr val="7030A0"/>
              </a:solidFill>
              <a:effectLst/>
              <a:uLnTx/>
              <a:uFillTx/>
              <a:latin typeface="Times New Roman" pitchFamily="18" charset="0"/>
              <a:ea typeface="+mn-ea"/>
              <a:cs typeface="Times New Roman" pitchFamily="18" charset="0"/>
            </a:endParaRPr>
          </a:p>
          <a:p>
            <a:pPr lvl="0"/>
            <a:endParaRPr lang="ru-RU" sz="2800" b="1" kern="0" dirty="0">
              <a:solidFill>
                <a:srgbClr val="7030A0"/>
              </a:solidFill>
              <a:latin typeface="Times New Roman" pitchFamily="18" charset="0"/>
              <a:cs typeface="Times New Roman" pitchFamily="18" charset="0"/>
            </a:endParaRPr>
          </a:p>
          <a:p>
            <a:pPr lvl="0"/>
            <a:endParaRPr kumimoji="0" lang="ru-RU" sz="2800" b="1" i="0" u="none" strike="noStrike" kern="0" cap="none" spc="0" normalizeH="0" baseline="0" noProof="0" dirty="0" smtClean="0">
              <a:ln>
                <a:noFill/>
              </a:ln>
              <a:solidFill>
                <a:srgbClr val="7030A0"/>
              </a:solidFill>
              <a:effectLst/>
              <a:uLnTx/>
              <a:uFillTx/>
              <a:latin typeface="Times New Roman" pitchFamily="18" charset="0"/>
              <a:ea typeface="+mn-ea"/>
              <a:cs typeface="Times New Roman" pitchFamily="18" charset="0"/>
            </a:endParaRPr>
          </a:p>
          <a:p>
            <a:pPr lvl="0"/>
            <a:endParaRPr lang="ru-RU" sz="2800" b="1" kern="0" dirty="0">
              <a:solidFill>
                <a:srgbClr val="7030A0"/>
              </a:solidFill>
              <a:latin typeface="Times New Roman" pitchFamily="18" charset="0"/>
              <a:cs typeface="Times New Roman" pitchFamily="18" charset="0"/>
            </a:endParaRPr>
          </a:p>
          <a:p>
            <a:pPr lvl="0"/>
            <a:r>
              <a:rPr kumimoji="0" lang="ru-RU" sz="2800" b="1" i="0" u="none" strike="noStrike" kern="0" cap="none" spc="0" normalizeH="0" baseline="0" noProof="0" dirty="0" smtClean="0">
                <a:ln>
                  <a:noFill/>
                </a:ln>
                <a:solidFill>
                  <a:srgbClr val="7030A0"/>
                </a:solidFill>
                <a:effectLst/>
                <a:uLnTx/>
                <a:uFillTx/>
                <a:latin typeface="Times New Roman" pitchFamily="18" charset="0"/>
                <a:ea typeface="+mn-ea"/>
                <a:cs typeface="Times New Roman" pitchFamily="18" charset="0"/>
              </a:rPr>
              <a:t>Подготовила:  воспитатель  Дунаева Валентина Леонидовна</a:t>
            </a:r>
            <a:endParaRPr lang="ru-RU" b="1" dirty="0">
              <a:solidFill>
                <a:srgbClr val="7030A0"/>
              </a:solidFill>
            </a:endParaRPr>
          </a:p>
        </p:txBody>
      </p:sp>
    </p:spTree>
    <p:extLst>
      <p:ext uri="{BB962C8B-B14F-4D97-AF65-F5344CB8AC3E}">
        <p14:creationId xmlns:p14="http://schemas.microsoft.com/office/powerpoint/2010/main" val="1070344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8496944" cy="8956298"/>
          </a:xfrm>
          <a:prstGeom prst="rect">
            <a:avLst/>
          </a:prstGeom>
        </p:spPr>
        <p:txBody>
          <a:bodyPr wrap="square">
            <a:spAutoFit/>
          </a:bodyPr>
          <a:lstStyle/>
          <a:p>
            <a:pPr lvl="0" algn="ctr"/>
            <a:r>
              <a:rPr lang="ru-RU" sz="3600" dirty="0">
                <a:solidFill>
                  <a:srgbClr val="C00000"/>
                </a:solidFill>
                <a:latin typeface="Times New Roman" pitchFamily="18" charset="0"/>
                <a:cs typeface="Times New Roman" pitchFamily="18" charset="0"/>
              </a:rPr>
              <a:t>Рекомендации родителям детей с речевыми </a:t>
            </a:r>
            <a:r>
              <a:rPr lang="ru-RU" sz="3600" dirty="0" smtClean="0">
                <a:solidFill>
                  <a:srgbClr val="C00000"/>
                </a:solidFill>
                <a:latin typeface="Times New Roman" pitchFamily="18" charset="0"/>
                <a:cs typeface="Times New Roman" pitchFamily="18" charset="0"/>
              </a:rPr>
              <a:t>нарушениями</a:t>
            </a:r>
          </a:p>
          <a:p>
            <a:pPr indent="228600"/>
            <a:r>
              <a:rPr lang="ru-RU" b="1" i="1" u="none" strike="noStrike" dirty="0" smtClean="0">
                <a:solidFill>
                  <a:srgbClr val="7030A0"/>
                </a:solidFill>
                <a:effectLst/>
                <a:latin typeface="Times New Roman" pitchFamily="18" charset="0"/>
                <a:cs typeface="Times New Roman" pitchFamily="18" charset="0"/>
              </a:rPr>
              <a:t>Не следует все время поправлять ребенка, делать ему замечания по поводу неправильного произношения всегда и везде, чтобы не вызвать отрицательного отношения к занятиям.</a:t>
            </a:r>
            <a:endParaRPr lang="ru-RU" b="1" dirty="0">
              <a:solidFill>
                <a:srgbClr val="7030A0"/>
              </a:solidFill>
              <a:latin typeface="Times New Roman" pitchFamily="18" charset="0"/>
              <a:cs typeface="Times New Roman" pitchFamily="18" charset="0"/>
            </a:endParaRPr>
          </a:p>
          <a:p>
            <a:pPr indent="228600"/>
            <a:r>
              <a:rPr lang="ru-RU" b="1" i="1" u="none" strike="noStrike" dirty="0" smtClean="0">
                <a:solidFill>
                  <a:srgbClr val="7030A0"/>
                </a:solidFill>
                <a:effectLst/>
                <a:latin typeface="Times New Roman" pitchFamily="18" charset="0"/>
                <a:cs typeface="Times New Roman" pitchFamily="18" charset="0"/>
              </a:rPr>
              <a:t>Не фиксируйте внимание ребенка на том, что не получается, лучше подбодрите его.</a:t>
            </a:r>
            <a:endParaRPr lang="ru-RU" b="1" dirty="0">
              <a:solidFill>
                <a:srgbClr val="7030A0"/>
              </a:solidFill>
              <a:latin typeface="Times New Roman" pitchFamily="18" charset="0"/>
              <a:cs typeface="Times New Roman" pitchFamily="18" charset="0"/>
            </a:endParaRPr>
          </a:p>
          <a:p>
            <a:pPr indent="228600"/>
            <a:r>
              <a:rPr lang="ru-RU" b="1" i="1" u="none" strike="noStrike" dirty="0" smtClean="0">
                <a:solidFill>
                  <a:srgbClr val="7030A0"/>
                </a:solidFill>
                <a:effectLst/>
                <a:latin typeface="Times New Roman" pitchFamily="18" charset="0"/>
                <a:cs typeface="Times New Roman" pitchFamily="18" charset="0"/>
              </a:rPr>
              <a:t>Работу с логопедом (и по рекомендации логопеда) не следует делать основным содержанием жизни ребенка, занятия должны гармонично входить в ту деятельность, которая привлекает ребенка.</a:t>
            </a:r>
            <a:endParaRPr lang="ru-RU" b="1" dirty="0">
              <a:solidFill>
                <a:srgbClr val="7030A0"/>
              </a:solidFill>
              <a:latin typeface="Times New Roman" pitchFamily="18" charset="0"/>
              <a:cs typeface="Times New Roman" pitchFamily="18" charset="0"/>
            </a:endParaRPr>
          </a:p>
          <a:p>
            <a:pPr indent="228600"/>
            <a:r>
              <a:rPr lang="ru-RU" b="1" i="1" u="none" strike="noStrike" dirty="0" smtClean="0">
                <a:solidFill>
                  <a:srgbClr val="7030A0"/>
                </a:solidFill>
                <a:effectLst/>
                <a:latin typeface="Times New Roman" pitchFamily="18" charset="0"/>
                <a:cs typeface="Times New Roman" pitchFamily="18" charset="0"/>
              </a:rPr>
              <a:t>Если необходимо, покажите ребенка врачам-специалистам (по рекомендации ПМПК).</a:t>
            </a:r>
            <a:endParaRPr lang="ru-RU" b="1" dirty="0">
              <a:solidFill>
                <a:srgbClr val="7030A0"/>
              </a:solidFill>
              <a:latin typeface="Times New Roman" pitchFamily="18" charset="0"/>
              <a:cs typeface="Times New Roman" pitchFamily="18" charset="0"/>
            </a:endParaRPr>
          </a:p>
          <a:p>
            <a:pPr indent="228600"/>
            <a:r>
              <a:rPr lang="ru-RU" b="1" i="1" u="none" strike="noStrike" dirty="0" smtClean="0">
                <a:solidFill>
                  <a:srgbClr val="7030A0"/>
                </a:solidFill>
                <a:effectLst/>
                <a:latin typeface="Times New Roman" pitchFamily="18" charset="0"/>
                <a:cs typeface="Times New Roman" pitchFamily="18" charset="0"/>
              </a:rPr>
              <a:t>Верьте в силы своего ребенка, верой и терпением вселите в него уверенность в то, что он будет правильно и красиво говорить.</a:t>
            </a:r>
            <a:endParaRPr lang="ru-RU" b="1" dirty="0">
              <a:solidFill>
                <a:srgbClr val="7030A0"/>
              </a:solidFill>
              <a:latin typeface="Times New Roman" pitchFamily="18" charset="0"/>
              <a:cs typeface="Times New Roman" pitchFamily="18" charset="0"/>
            </a:endParaRPr>
          </a:p>
          <a:p>
            <a:pPr indent="228600"/>
            <a:r>
              <a:rPr lang="ru-RU" b="1" i="1" u="sng" dirty="0" smtClean="0">
                <a:solidFill>
                  <a:srgbClr val="FF0000"/>
                </a:solidFill>
                <a:effectLst/>
                <a:latin typeface="Times New Roman" pitchFamily="18" charset="0"/>
                <a:cs typeface="Times New Roman" pitchFamily="18" charset="0"/>
              </a:rPr>
              <a:t>Помните, что</a:t>
            </a:r>
            <a:r>
              <a:rPr lang="ru-RU" b="1" i="1" u="none" strike="noStrike" dirty="0" smtClean="0">
                <a:solidFill>
                  <a:srgbClr val="FF0000"/>
                </a:solidFill>
                <a:effectLst/>
                <a:latin typeface="Times New Roman" pitchFamily="18" charset="0"/>
                <a:cs typeface="Times New Roman" pitchFamily="18" charset="0"/>
              </a:rPr>
              <a:t>:</a:t>
            </a:r>
            <a:endParaRPr lang="ru-RU" b="1" dirty="0">
              <a:solidFill>
                <a:srgbClr val="FF0000"/>
              </a:solidFill>
              <a:latin typeface="Times New Roman" pitchFamily="18" charset="0"/>
              <a:cs typeface="Times New Roman" pitchFamily="18" charset="0"/>
            </a:endParaRPr>
          </a:p>
          <a:p>
            <a:pPr indent="228600"/>
            <a:r>
              <a:rPr lang="ru-RU" b="1" i="1" u="none" strike="noStrike" dirty="0" smtClean="0">
                <a:solidFill>
                  <a:srgbClr val="7030A0"/>
                </a:solidFill>
                <a:effectLst/>
                <a:latin typeface="Times New Roman" pitchFamily="18" charset="0"/>
                <a:cs typeface="Times New Roman" pitchFamily="18" charset="0"/>
              </a:rPr>
              <a:t>сроки преодоления речевых нарушений зависят от степени сложности дефекта, возрастных и индивидуальных особенностей ребенка, регулярности занятий, заинтересованности и участия родителей в коррекционной работе.</a:t>
            </a:r>
            <a:endParaRPr lang="ru-RU" b="1" dirty="0">
              <a:solidFill>
                <a:srgbClr val="7030A0"/>
              </a:solidFill>
              <a:latin typeface="Times New Roman" pitchFamily="18" charset="0"/>
              <a:cs typeface="Times New Roman" pitchFamily="18" charset="0"/>
            </a:endParaRPr>
          </a:p>
          <a:p>
            <a:pPr indent="228600"/>
            <a:r>
              <a:rPr lang="ru-RU" b="1" i="1" u="none" strike="noStrike" dirty="0" smtClean="0">
                <a:solidFill>
                  <a:srgbClr val="7030A0"/>
                </a:solidFill>
                <a:effectLst/>
                <a:latin typeface="Times New Roman" pitchFamily="18" charset="0"/>
                <a:cs typeface="Times New Roman" pitchFamily="18" charset="0"/>
              </a:rPr>
              <a:t>по мере взросления привычка говорить неправильно у ребенка закрепляется и хуже поддается коррекции.</a:t>
            </a:r>
            <a:endParaRPr lang="ru-RU" b="1" dirty="0">
              <a:solidFill>
                <a:srgbClr val="7030A0"/>
              </a:solidFill>
              <a:latin typeface="Times New Roman" pitchFamily="18" charset="0"/>
              <a:cs typeface="Times New Roman" pitchFamily="18" charset="0"/>
            </a:endParaRPr>
          </a:p>
          <a:p>
            <a:pPr lvl="0" algn="ctr"/>
            <a:endParaRPr lang="ru-RU" sz="3600" dirty="0">
              <a:solidFill>
                <a:srgbClr val="C00000"/>
              </a:solidFill>
              <a:latin typeface="Times New Roman" pitchFamily="18" charset="0"/>
              <a:cs typeface="Times New Roman" pitchFamily="18" charset="0"/>
            </a:endParaRPr>
          </a:p>
          <a:p>
            <a:pPr lvl="0" algn="ctr"/>
            <a:endParaRPr lang="ru-RU" sz="3600" dirty="0" smtClean="0">
              <a:solidFill>
                <a:srgbClr val="C00000"/>
              </a:solidFill>
              <a:latin typeface="Times New Roman" pitchFamily="18" charset="0"/>
              <a:cs typeface="Times New Roman" pitchFamily="18" charset="0"/>
            </a:endParaRPr>
          </a:p>
          <a:p>
            <a:pPr lvl="0" algn="ctr"/>
            <a:endParaRPr lang="ru-RU" sz="3600" dirty="0">
              <a:solidFill>
                <a:srgbClr val="C00000"/>
              </a:solidFill>
              <a:latin typeface="Times New Roman" pitchFamily="18" charset="0"/>
              <a:cs typeface="Times New Roman" pitchFamily="18" charset="0"/>
            </a:endParaRPr>
          </a:p>
          <a:p>
            <a:pPr lvl="0" algn="ctr"/>
            <a:endParaRPr lang="ru-RU" sz="3600" dirty="0" smtClean="0">
              <a:solidFill>
                <a:srgbClr val="C00000"/>
              </a:solidFill>
              <a:latin typeface="Times New Roman" pitchFamily="18" charset="0"/>
              <a:cs typeface="Times New Roman" pitchFamily="18" charset="0"/>
            </a:endParaRPr>
          </a:p>
          <a:p>
            <a:pPr lvl="0" algn="ctr"/>
            <a:endParaRPr lang="ru-RU" sz="36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63106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32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97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s04.infourok.ru/uploads/ex/0ff5/000bcfc4-6a1b85a4/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497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8640960" cy="76431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smtClean="0">
                <a:ln>
                  <a:noFill/>
                </a:ln>
                <a:solidFill>
                  <a:srgbClr val="C00000"/>
                </a:solidFill>
                <a:effectLst/>
                <a:uLnTx/>
                <a:uFillTx/>
                <a:latin typeface="Times New Roman" pitchFamily="18" charset="0"/>
                <a:ea typeface="Microsoft YaHei"/>
                <a:cs typeface="Times New Roman" pitchFamily="18" charset="0"/>
              </a:rPr>
              <a:t>Развитие связной речи, увеличение словаря</a:t>
            </a:r>
          </a:p>
          <a:p>
            <a:pPr lvl="0" algn="just" defTabSz="449263" fontAlgn="base" hangingPunct="0">
              <a:spcBef>
                <a:spcPts val="638"/>
              </a:spcBef>
              <a:spcAft>
                <a:spcPct val="0"/>
              </a:spcAft>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000" b="1" dirty="0">
                <a:solidFill>
                  <a:srgbClr val="7030A0"/>
                </a:solidFill>
                <a:latin typeface="Times New Roman" pitchFamily="18" charset="0"/>
                <a:ea typeface="Microsoft YaHei" charset="-122"/>
                <a:cs typeface="Times New Roman" pitchFamily="18" charset="0"/>
              </a:rPr>
              <a:t>Лучше всего навыки связной речи вырабатываются у дошкольника при свободном общении со взрослыми, а также в творческих и логических играх, где ребенок излагает то, о чем он думает, с использованием доступного ему словарного запаса. И чем больше Вы общаетесь со своим ребенком, тем легче ему связно выражать свои мысли вслух.</a:t>
            </a:r>
          </a:p>
          <a:p>
            <a:pPr lvl="0" algn="just" defTabSz="449263" fontAlgn="base" hangingPunct="0">
              <a:spcBef>
                <a:spcPct val="0"/>
              </a:spcBef>
              <a:spcAft>
                <a:spcPts val="1425"/>
              </a:spcAft>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000" b="1" dirty="0">
                <a:solidFill>
                  <a:srgbClr val="7030A0"/>
                </a:solidFill>
                <a:latin typeface="Times New Roman" pitchFamily="18" charset="0"/>
                <a:ea typeface="Microsoft YaHei" charset="-122"/>
                <a:cs typeface="Times New Roman" pitchFamily="18" charset="0"/>
              </a:rPr>
              <a:t>        Старайтесь больше читать стихи, сказки и другие литературные произведения, ведь это способствует увеличению словарного запаса ребенка и помогает ему выработать навыки правильного построения предложения, а также развивает умственные способности малыша. Разучивание стихов придаст ему уверенности при произношении, что является одной из главных составляющих развития речи у ребенка</a:t>
            </a:r>
            <a:r>
              <a:rPr lang="ru-RU" sz="2400" dirty="0">
                <a:solidFill>
                  <a:srgbClr val="000000"/>
                </a:solidFill>
                <a:latin typeface="Times New Roman" pitchFamily="18" charset="0"/>
                <a:ea typeface="Microsoft YaHei" charset="-122"/>
                <a:cs typeface="Times New Roman"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endParaRPr lang="ru-RU" sz="1600" b="1" kern="0" dirty="0">
              <a:solidFill>
                <a:srgbClr val="C00000"/>
              </a:solidFill>
              <a:latin typeface="Times New Roman" pitchFamily="18" charset="0"/>
              <a:ea typeface="Microsoft YaHei"/>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3600" b="1" i="0" u="none" strike="noStrike" kern="0" cap="none" spc="0" normalizeH="0" baseline="0" noProof="0" dirty="0" smtClean="0">
              <a:ln>
                <a:noFill/>
              </a:ln>
              <a:solidFill>
                <a:srgbClr val="C00000"/>
              </a:solidFill>
              <a:effectLst/>
              <a:uLnTx/>
              <a:uFillTx/>
              <a:latin typeface="Times New Roman" pitchFamily="18" charset="0"/>
              <a:ea typeface="Microsoft YaHei"/>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ru-RU" sz="3600" b="1" kern="0" dirty="0">
              <a:solidFill>
                <a:srgbClr val="C00000"/>
              </a:solidFill>
              <a:latin typeface="Times New Roman" pitchFamily="18" charset="0"/>
              <a:ea typeface="Microsoft YaHei"/>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3600" b="1" i="0" u="none" strike="noStrike" kern="0" cap="none" spc="0" normalizeH="0" baseline="0" noProof="0" dirty="0" smtClean="0">
              <a:ln>
                <a:noFill/>
              </a:ln>
              <a:solidFill>
                <a:srgbClr val="C00000"/>
              </a:solidFill>
              <a:effectLst/>
              <a:uLnTx/>
              <a:uFillTx/>
              <a:latin typeface="Times New Roman" pitchFamily="18" charset="0"/>
              <a:ea typeface="Microsoft YaHei"/>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ru-RU" sz="3600" b="1" kern="0" dirty="0">
              <a:solidFill>
                <a:srgbClr val="C00000"/>
              </a:solidFill>
              <a:latin typeface="Times New Roman" pitchFamily="18" charset="0"/>
              <a:ea typeface="Microsoft YaHei"/>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69122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56984" cy="985398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smtClean="0">
                <a:ln>
                  <a:noFill/>
                </a:ln>
                <a:solidFill>
                  <a:srgbClr val="000000"/>
                </a:solidFill>
                <a:effectLst/>
                <a:uLnTx/>
                <a:uFillTx/>
                <a:latin typeface="Monotype Corsiva" pitchFamily="66" charset="0"/>
                <a:ea typeface="Microsoft YaHei"/>
                <a:cs typeface="+mj-cs"/>
              </a:rPr>
              <a:t>     </a:t>
            </a:r>
            <a:r>
              <a:rPr kumimoji="0" lang="ru-RU" sz="3600" b="1" i="0" u="none" strike="noStrike" kern="0" cap="none" spc="0" normalizeH="0" baseline="0" noProof="0" dirty="0" smtClean="0">
                <a:ln>
                  <a:noFill/>
                </a:ln>
                <a:solidFill>
                  <a:srgbClr val="C00000"/>
                </a:solidFill>
                <a:effectLst/>
                <a:uLnTx/>
                <a:uFillTx/>
                <a:latin typeface="Times New Roman" pitchFamily="18" charset="0"/>
                <a:ea typeface="Microsoft YaHei"/>
                <a:cs typeface="Times New Roman" pitchFamily="18" charset="0"/>
              </a:rPr>
              <a:t>Методы развития связной речи</a:t>
            </a:r>
          </a:p>
          <a:p>
            <a:pPr marL="515937" lvl="0" indent="-285750" algn="just" defTabSz="449263" fontAlgn="base" hangingPunct="0">
              <a:spcBef>
                <a:spcPct val="0"/>
              </a:spcBef>
              <a:spcAft>
                <a:spcPts val="1425"/>
              </a:spcAft>
              <a:buClr>
                <a:srgbClr val="000000"/>
              </a:buClr>
              <a:buSzPct val="100000"/>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b="1" i="1" dirty="0">
                <a:solidFill>
                  <a:srgbClr val="FF0000"/>
                </a:solidFill>
                <a:latin typeface="Times New Roman" pitchFamily="18" charset="0"/>
                <a:ea typeface="Microsoft YaHei" charset="-122"/>
                <a:cs typeface="Times New Roman" pitchFamily="18" charset="0"/>
              </a:rPr>
              <a:t>Пересказ</a:t>
            </a:r>
            <a:r>
              <a:rPr lang="ru-RU" b="1" dirty="0">
                <a:solidFill>
                  <a:srgbClr val="FF0000"/>
                </a:solidFill>
                <a:latin typeface="Times New Roman" pitchFamily="18" charset="0"/>
                <a:ea typeface="Microsoft YaHei" charset="-122"/>
                <a:cs typeface="Times New Roman" pitchFamily="18" charset="0"/>
              </a:rPr>
              <a:t> </a:t>
            </a:r>
            <a:r>
              <a:rPr lang="ru-RU" dirty="0">
                <a:solidFill>
                  <a:srgbClr val="000000"/>
                </a:solidFill>
                <a:latin typeface="Times New Roman" pitchFamily="18" charset="0"/>
                <a:ea typeface="Microsoft YaHei" charset="-122"/>
                <a:cs typeface="Times New Roman" pitchFamily="18" charset="0"/>
              </a:rPr>
              <a:t>– самый простой из методов, он научит ребенка выделять основные части услышанного текста, связывать их между собою, а затем, придерживаясь основной сюжетной линии, рассказать ранее услышанное. </a:t>
            </a:r>
          </a:p>
          <a:p>
            <a:pPr marL="515937" lvl="0" indent="-285750" algn="just" defTabSz="449263" fontAlgn="base" hangingPunct="0">
              <a:spcBef>
                <a:spcPct val="0"/>
              </a:spcBef>
              <a:spcAft>
                <a:spcPts val="1425"/>
              </a:spcAft>
              <a:buClr>
                <a:srgbClr val="000000"/>
              </a:buClr>
              <a:buSzPct val="100000"/>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i="1" dirty="0" smtClean="0">
                <a:solidFill>
                  <a:srgbClr val="FF0000"/>
                </a:solidFill>
                <a:latin typeface="Times New Roman" pitchFamily="18" charset="0"/>
                <a:ea typeface="Microsoft YaHei" charset="-122"/>
                <a:cs typeface="Times New Roman" pitchFamily="18" charset="0"/>
              </a:rPr>
              <a:t>Рассказ </a:t>
            </a:r>
            <a:r>
              <a:rPr lang="ru-RU" i="1" dirty="0">
                <a:solidFill>
                  <a:srgbClr val="FF0000"/>
                </a:solidFill>
                <a:latin typeface="Times New Roman" pitchFamily="18" charset="0"/>
                <a:ea typeface="Microsoft YaHei" charset="-122"/>
                <a:cs typeface="Times New Roman" pitchFamily="18" charset="0"/>
              </a:rPr>
              <a:t>по сюжетной картине</a:t>
            </a:r>
            <a:r>
              <a:rPr lang="ru-RU" dirty="0">
                <a:solidFill>
                  <a:srgbClr val="FF0000"/>
                </a:solidFill>
                <a:latin typeface="Times New Roman" pitchFamily="18" charset="0"/>
                <a:ea typeface="Microsoft YaHei" charset="-122"/>
                <a:cs typeface="Times New Roman" pitchFamily="18" charset="0"/>
              </a:rPr>
              <a:t> </a:t>
            </a:r>
            <a:r>
              <a:rPr lang="ru-RU" dirty="0">
                <a:solidFill>
                  <a:srgbClr val="000000"/>
                </a:solidFill>
                <a:latin typeface="Times New Roman" pitchFamily="18" charset="0"/>
                <a:ea typeface="Microsoft YaHei" charset="-122"/>
                <a:cs typeface="Times New Roman" pitchFamily="18" charset="0"/>
              </a:rPr>
              <a:t>– научит ребенка выделять главных лиц, прослеживать за их действиями и рассказывать о взаимодействии героев между собой, а также способствует развитию фантазии. </a:t>
            </a:r>
          </a:p>
          <a:p>
            <a:pPr marL="515937" lvl="0" indent="-285750" algn="just" defTabSz="449263" fontAlgn="base" hangingPunct="0">
              <a:spcBef>
                <a:spcPct val="0"/>
              </a:spcBef>
              <a:spcAft>
                <a:spcPts val="1425"/>
              </a:spcAft>
              <a:buClr>
                <a:srgbClr val="000000"/>
              </a:buClr>
              <a:buSzPct val="100000"/>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b="1" i="1" dirty="0" smtClean="0">
                <a:solidFill>
                  <a:srgbClr val="FF0000"/>
                </a:solidFill>
                <a:latin typeface="Times New Roman" pitchFamily="18" charset="0"/>
                <a:ea typeface="Microsoft YaHei" charset="-122"/>
                <a:cs typeface="Times New Roman" pitchFamily="18" charset="0"/>
              </a:rPr>
              <a:t>Сравнительное </a:t>
            </a:r>
            <a:r>
              <a:rPr lang="ru-RU" b="1" i="1" dirty="0">
                <a:solidFill>
                  <a:srgbClr val="FF0000"/>
                </a:solidFill>
                <a:latin typeface="Times New Roman" pitchFamily="18" charset="0"/>
                <a:ea typeface="Microsoft YaHei" charset="-122"/>
                <a:cs typeface="Times New Roman" pitchFamily="18" charset="0"/>
              </a:rPr>
              <a:t>описание предметов</a:t>
            </a:r>
            <a:r>
              <a:rPr lang="ru-RU" dirty="0">
                <a:solidFill>
                  <a:srgbClr val="000000"/>
                </a:solidFill>
                <a:latin typeface="Times New Roman" pitchFamily="18" charset="0"/>
                <a:ea typeface="Microsoft YaHei" charset="-122"/>
                <a:cs typeface="Times New Roman" pitchFamily="18" charset="0"/>
              </a:rPr>
              <a:t>. Метод способствует развитию аналитических способностей у дошкольника и дает возможность провести сравнение одинаковых и различных особенностей предметов. </a:t>
            </a:r>
          </a:p>
          <a:p>
            <a:pPr marL="515937" lvl="0" indent="-285750" algn="just" defTabSz="449263" fontAlgn="base" hangingPunct="0">
              <a:spcBef>
                <a:spcPct val="0"/>
              </a:spcBef>
              <a:spcAft>
                <a:spcPts val="1425"/>
              </a:spcAft>
              <a:buClr>
                <a:srgbClr val="000000"/>
              </a:buClr>
              <a:buSzPct val="100000"/>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b="1" i="1" dirty="0" smtClean="0">
                <a:solidFill>
                  <a:srgbClr val="FF0000"/>
                </a:solidFill>
                <a:latin typeface="Times New Roman" pitchFamily="18" charset="0"/>
                <a:ea typeface="Microsoft YaHei" charset="-122"/>
                <a:cs typeface="Times New Roman" pitchFamily="18" charset="0"/>
              </a:rPr>
              <a:t>Творческий </a:t>
            </a:r>
            <a:r>
              <a:rPr lang="ru-RU" b="1" i="1" dirty="0">
                <a:solidFill>
                  <a:srgbClr val="FF0000"/>
                </a:solidFill>
                <a:latin typeface="Times New Roman" pitchFamily="18" charset="0"/>
                <a:ea typeface="Microsoft YaHei" charset="-122"/>
                <a:cs typeface="Times New Roman" pitchFamily="18" charset="0"/>
              </a:rPr>
              <a:t>рассказ</a:t>
            </a:r>
            <a:r>
              <a:rPr lang="ru-RU" dirty="0">
                <a:solidFill>
                  <a:srgbClr val="000000"/>
                </a:solidFill>
                <a:latin typeface="Times New Roman" pitchFamily="18" charset="0"/>
                <a:ea typeface="Microsoft YaHei" charset="-122"/>
                <a:cs typeface="Times New Roman" pitchFamily="18" charset="0"/>
              </a:rPr>
              <a:t>. Развивает у дошкольника способность самостоятельно придумывать события, предшествовавшие изображённому и последующие</a:t>
            </a:r>
            <a:r>
              <a:rPr lang="ru-RU" dirty="0" smtClean="0">
                <a:solidFill>
                  <a:srgbClr val="000000"/>
                </a:solidFill>
                <a:latin typeface="Times New Roman" pitchFamily="18" charset="0"/>
                <a:ea typeface="Microsoft YaHei" charset="-122"/>
                <a:cs typeface="Times New Roman" pitchFamily="18" charset="0"/>
              </a:rPr>
              <a:t>.</a:t>
            </a:r>
            <a:endParaRPr lang="ru-RU" dirty="0">
              <a:solidFill>
                <a:srgbClr val="000000"/>
              </a:solidFill>
              <a:latin typeface="Times New Roman" pitchFamily="18" charset="0"/>
              <a:ea typeface="Microsoft YaHei" charset="-122"/>
              <a:cs typeface="Times New Roman" pitchFamily="18" charset="0"/>
            </a:endParaRPr>
          </a:p>
          <a:p>
            <a:pPr marL="515937" lvl="0" indent="-285750" algn="just" defTabSz="449263" fontAlgn="base" hangingPunct="0">
              <a:spcBef>
                <a:spcPct val="0"/>
              </a:spcBef>
              <a:spcAft>
                <a:spcPts val="1425"/>
              </a:spcAft>
              <a:buClr>
                <a:srgbClr val="000000"/>
              </a:buClr>
              <a:buSzPct val="100000"/>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b="1" i="1" dirty="0">
                <a:solidFill>
                  <a:srgbClr val="FF0000"/>
                </a:solidFill>
                <a:latin typeface="Times New Roman" pitchFamily="18" charset="0"/>
                <a:ea typeface="Microsoft YaHei" charset="-122"/>
                <a:cs typeface="Times New Roman" pitchFamily="18" charset="0"/>
              </a:rPr>
              <a:t>Рассказ – описание пейзажной картины</a:t>
            </a:r>
            <a:r>
              <a:rPr lang="ru-RU" dirty="0">
                <a:solidFill>
                  <a:srgbClr val="000000"/>
                </a:solidFill>
                <a:latin typeface="Times New Roman" pitchFamily="18" charset="0"/>
                <a:ea typeface="Microsoft YaHei" charset="-122"/>
                <a:cs typeface="Times New Roman" pitchFamily="18" charset="0"/>
              </a:rPr>
              <a:t>. Описание пейзажных картин требует от ребенка умения рассказать о природе, которую он видит, а также о явлениях, запечатленных на ней художником. </a:t>
            </a:r>
            <a:endParaRPr kumimoji="0" lang="ru-RU" sz="3600" b="1" i="0" u="none" strike="noStrike" kern="0" cap="none" spc="0" normalizeH="0" baseline="0" noProof="0" dirty="0" smtClean="0">
              <a:ln>
                <a:noFill/>
              </a:ln>
              <a:solidFill>
                <a:srgbClr val="C00000"/>
              </a:solidFill>
              <a:effectLst/>
              <a:uLnTx/>
              <a:uFillTx/>
              <a:latin typeface="Times New Roman" pitchFamily="18" charset="0"/>
              <a:ea typeface="Microsoft YaHei"/>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ru-RU" sz="3600" b="1" kern="0" dirty="0">
              <a:solidFill>
                <a:srgbClr val="C00000"/>
              </a:solidFill>
              <a:latin typeface="Times New Roman" pitchFamily="18" charset="0"/>
              <a:ea typeface="Microsoft YaHei"/>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3600" b="1" i="0" u="none" strike="noStrike" kern="0" cap="none" spc="0" normalizeH="0" baseline="0" noProof="0" dirty="0" smtClean="0">
              <a:ln>
                <a:noFill/>
              </a:ln>
              <a:solidFill>
                <a:srgbClr val="C00000"/>
              </a:solidFill>
              <a:effectLst/>
              <a:uLnTx/>
              <a:uFillTx/>
              <a:latin typeface="Times New Roman" pitchFamily="18" charset="0"/>
              <a:ea typeface="Microsoft YaHei"/>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ru-RU" sz="3600" b="1" kern="0" dirty="0">
              <a:solidFill>
                <a:srgbClr val="C00000"/>
              </a:solidFill>
              <a:latin typeface="Times New Roman" pitchFamily="18" charset="0"/>
              <a:ea typeface="Microsoft YaHei"/>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3600" b="1" i="0" u="none" strike="noStrike" kern="0" cap="none" spc="0" normalizeH="0" baseline="0" noProof="0" dirty="0" smtClean="0">
              <a:ln>
                <a:noFill/>
              </a:ln>
              <a:solidFill>
                <a:srgbClr val="C00000"/>
              </a:solidFill>
              <a:effectLst/>
              <a:uLnTx/>
              <a:uFillTx/>
              <a:latin typeface="Times New Roman" pitchFamily="18" charset="0"/>
              <a:ea typeface="Microsoft YaHei"/>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ru-RU" sz="3600" b="1" kern="0" dirty="0">
              <a:solidFill>
                <a:srgbClr val="C00000"/>
              </a:solidFill>
              <a:latin typeface="Times New Roman" pitchFamily="18" charset="0"/>
              <a:ea typeface="Microsoft YaHei"/>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3600" b="1" i="0" u="none" strike="noStrike" kern="0" cap="none" spc="0" normalizeH="0" baseline="0" noProof="0" dirty="0" smtClean="0">
              <a:ln>
                <a:noFill/>
              </a:ln>
              <a:solidFill>
                <a:srgbClr val="C00000"/>
              </a:solidFill>
              <a:effectLst/>
              <a:uLnTx/>
              <a:uFillTx/>
              <a:latin typeface="Times New Roman" pitchFamily="18" charset="0"/>
              <a:ea typeface="Microsoft YaHei"/>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ru-RU" sz="3600" b="1" kern="0" dirty="0">
              <a:solidFill>
                <a:srgbClr val="C00000"/>
              </a:solidFill>
              <a:latin typeface="Times New Roman" pitchFamily="18" charset="0"/>
              <a:ea typeface="Microsoft YaHei"/>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3600" b="1" i="0" u="none" strike="noStrike" kern="0" cap="none" spc="0" normalizeH="0" baseline="0" noProof="0" dirty="0" smtClean="0">
              <a:ln>
                <a:noFill/>
              </a:ln>
              <a:solidFill>
                <a:srgbClr val="C00000"/>
              </a:solidFill>
              <a:effectLst/>
              <a:uLnTx/>
              <a:uFillTx/>
              <a:latin typeface="Times New Roman" pitchFamily="18" charset="0"/>
              <a:ea typeface="Microsoft YaHei"/>
              <a:cs typeface="Times New Roman" pitchFamily="18" charset="0"/>
            </a:endParaRPr>
          </a:p>
        </p:txBody>
      </p:sp>
    </p:spTree>
    <p:extLst>
      <p:ext uri="{BB962C8B-B14F-4D97-AF65-F5344CB8AC3E}">
        <p14:creationId xmlns:p14="http://schemas.microsoft.com/office/powerpoint/2010/main" val="1290269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332657"/>
            <a:ext cx="7488832" cy="1200329"/>
          </a:xfrm>
          <a:prstGeom prst="rect">
            <a:avLst/>
          </a:prstGeom>
        </p:spPr>
        <p:txBody>
          <a:bodyPr wrap="square">
            <a:spAutoFit/>
          </a:bodyPr>
          <a:lstStyle/>
          <a:p>
            <a:pPr lvl="0" algn="ctr"/>
            <a:r>
              <a:rPr lang="ru-RU" sz="3600" dirty="0" smtClean="0">
                <a:solidFill>
                  <a:prstClr val="black"/>
                </a:solidFill>
                <a:latin typeface="Times New Roman" pitchFamily="18" charset="0"/>
                <a:cs typeface="Times New Roman" pitchFamily="18" charset="0"/>
              </a:rPr>
              <a:t>                                           </a:t>
            </a:r>
            <a:r>
              <a:rPr lang="ru-RU" sz="3600" dirty="0" smtClean="0">
                <a:solidFill>
                  <a:srgbClr val="C00000"/>
                </a:solidFill>
                <a:latin typeface="Times New Roman" pitchFamily="18" charset="0"/>
                <a:cs typeface="Times New Roman" pitchFamily="18" charset="0"/>
              </a:rPr>
              <a:t>УВАЖАЕМЫЕ </a:t>
            </a:r>
            <a:r>
              <a:rPr lang="ru-RU" sz="3600" dirty="0">
                <a:solidFill>
                  <a:srgbClr val="C00000"/>
                </a:solidFill>
                <a:latin typeface="Times New Roman" pitchFamily="18" charset="0"/>
                <a:cs typeface="Times New Roman" pitchFamily="18" charset="0"/>
              </a:rPr>
              <a:t>РОДИТЕЛИ !!!!!</a:t>
            </a:r>
            <a:endParaRPr lang="ru-RU" sz="3600" dirty="0">
              <a:solidFill>
                <a:srgbClr val="C00000"/>
              </a:solidFill>
              <a:latin typeface="Times New Roman" pitchFamily="18" charset="0"/>
              <a:cs typeface="Times New Roman" pitchFamily="18" charset="0"/>
            </a:endParaRPr>
          </a:p>
        </p:txBody>
      </p:sp>
      <p:sp>
        <p:nvSpPr>
          <p:cNvPr id="3" name="Прямоугольник 2"/>
          <p:cNvSpPr/>
          <p:nvPr/>
        </p:nvSpPr>
        <p:spPr>
          <a:xfrm>
            <a:off x="395536" y="2136339"/>
            <a:ext cx="8352928" cy="3539430"/>
          </a:xfrm>
          <a:prstGeom prst="rect">
            <a:avLst/>
          </a:prstGeom>
        </p:spPr>
        <p:txBody>
          <a:bodyPr wrap="square">
            <a:spAutoFit/>
          </a:bodyPr>
          <a:lstStyle/>
          <a:p>
            <a:pPr algn="just"/>
            <a:r>
              <a:rPr lang="ru-RU" sz="3200" b="1" i="1" dirty="0" smtClean="0">
                <a:solidFill>
                  <a:srgbClr val="002060"/>
                </a:solidFill>
                <a:effectLst/>
                <a:latin typeface="Times New Roman" pitchFamily="18" charset="0"/>
                <a:cs typeface="Times New Roman" pitchFamily="18" charset="0"/>
              </a:rPr>
              <a:t>Запаситесь терпением, не ждите быстрых результатов и обязательно доведите курс коррекции произношения у ребенка до конца. Знайте, что плохую речь нельзя исправить за одно и даже за несколько занятий. Для этого потребуется время и совместные усилия логопеда, ребенка и родителей.</a:t>
            </a:r>
            <a:endParaRPr lang="ru-RU"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93013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828836"/>
            <a:ext cx="7416824"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5400" b="0"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rPr>
              <a:t>Спасибо за внимание!!!</a:t>
            </a:r>
          </a:p>
        </p:txBody>
      </p:sp>
    </p:spTree>
    <p:extLst>
      <p:ext uri="{BB962C8B-B14F-4D97-AF65-F5344CB8AC3E}">
        <p14:creationId xmlns:p14="http://schemas.microsoft.com/office/powerpoint/2010/main" val="339446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76672"/>
            <a:ext cx="8064896"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smtClean="0">
                <a:ln>
                  <a:noFill/>
                </a:ln>
                <a:solidFill>
                  <a:srgbClr val="C00000"/>
                </a:solidFill>
                <a:effectLst/>
                <a:uLnTx/>
                <a:uFillTx/>
                <a:latin typeface="Times New Roman" pitchFamily="18" charset="0"/>
                <a:ea typeface="Microsoft YaHei"/>
                <a:cs typeface="Times New Roman" pitchFamily="18" charset="0"/>
              </a:rPr>
              <a:t>Возрастные нормы речевого развития</a:t>
            </a:r>
          </a:p>
          <a:p>
            <a:pPr marL="0" marR="0" lvl="0" indent="0" algn="ctr" defTabSz="914400" eaLnBrk="1" fontAlgn="auto" latinLnBrk="0" hangingPunct="1">
              <a:lnSpc>
                <a:spcPct val="100000"/>
              </a:lnSpc>
              <a:spcBef>
                <a:spcPts val="0"/>
              </a:spcBef>
              <a:spcAft>
                <a:spcPts val="0"/>
              </a:spcAft>
              <a:buClrTx/>
              <a:buSzTx/>
              <a:buFontTx/>
              <a:buNone/>
              <a:tabLst/>
              <a:defRPr/>
            </a:pPr>
            <a:r>
              <a:rPr lang="ru-RU" sz="3200" b="1" kern="0" dirty="0">
                <a:solidFill>
                  <a:srgbClr val="C00000"/>
                </a:solidFill>
                <a:latin typeface="Times New Roman" pitchFamily="18" charset="0"/>
                <a:ea typeface="Microsoft YaHei"/>
                <a:cs typeface="Times New Roman" pitchFamily="18" charset="0"/>
              </a:rPr>
              <a:t>у</a:t>
            </a:r>
            <a:r>
              <a:rPr lang="ru-RU" sz="3200" b="1" kern="0" dirty="0" smtClean="0">
                <a:solidFill>
                  <a:srgbClr val="C00000"/>
                </a:solidFill>
                <a:latin typeface="Times New Roman" pitchFamily="18" charset="0"/>
                <a:ea typeface="Microsoft YaHei"/>
                <a:cs typeface="Times New Roman" pitchFamily="18" charset="0"/>
              </a:rPr>
              <a:t> детей 5-6 лет</a:t>
            </a:r>
            <a:endParaRPr kumimoji="0" lang="ru-RU" sz="3200" b="0"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endParaRPr>
          </a:p>
        </p:txBody>
      </p:sp>
      <p:sp>
        <p:nvSpPr>
          <p:cNvPr id="3" name="Прямоугольник 2"/>
          <p:cNvSpPr/>
          <p:nvPr/>
        </p:nvSpPr>
        <p:spPr>
          <a:xfrm>
            <a:off x="323528" y="1340768"/>
            <a:ext cx="8424936" cy="6001643"/>
          </a:xfrm>
          <a:prstGeom prst="rect">
            <a:avLst/>
          </a:prstGeom>
        </p:spPr>
        <p:txBody>
          <a:bodyPr wrap="square">
            <a:spAutoFit/>
          </a:bodyPr>
          <a:lstStyle/>
          <a:p>
            <a:pPr algn="just"/>
            <a:endParaRPr lang="ru-RU" sz="1600" b="0" i="0" dirty="0" smtClean="0">
              <a:solidFill>
                <a:srgbClr val="000000"/>
              </a:solidFill>
              <a:effectLst/>
              <a:latin typeface="Times New Roman" pitchFamily="18" charset="0"/>
              <a:cs typeface="Times New Roman" pitchFamily="18" charset="0"/>
            </a:endParaRPr>
          </a:p>
          <a:p>
            <a:pPr algn="just"/>
            <a:endParaRPr lang="ru-RU" sz="1600" dirty="0">
              <a:solidFill>
                <a:srgbClr val="000000"/>
              </a:solidFill>
              <a:latin typeface="Times New Roman" pitchFamily="18" charset="0"/>
              <a:cs typeface="Times New Roman" pitchFamily="18" charset="0"/>
            </a:endParaRPr>
          </a:p>
          <a:p>
            <a:pPr algn="just"/>
            <a:endParaRPr lang="ru-RU" sz="1600" b="0" i="0" dirty="0" smtClean="0">
              <a:solidFill>
                <a:srgbClr val="000000"/>
              </a:solidFill>
              <a:effectLst/>
              <a:latin typeface="Times New Roman" pitchFamily="18" charset="0"/>
              <a:cs typeface="Times New Roman" pitchFamily="18" charset="0"/>
            </a:endParaRPr>
          </a:p>
          <a:p>
            <a:pPr algn="just"/>
            <a:r>
              <a:rPr lang="ru-RU" sz="1600" b="1" i="0" dirty="0" smtClean="0">
                <a:solidFill>
                  <a:srgbClr val="002060"/>
                </a:solidFill>
                <a:effectLst/>
                <a:latin typeface="Times New Roman" pitchFamily="18" charset="0"/>
                <a:cs typeface="Times New Roman" pitchFamily="18" charset="0"/>
              </a:rPr>
              <a:t>Развитие речи </a:t>
            </a:r>
            <a:r>
              <a:rPr lang="ru-RU" sz="1600" b="1" i="0" strike="noStrike" dirty="0" smtClean="0">
                <a:solidFill>
                  <a:srgbClr val="002060"/>
                </a:solidFill>
                <a:effectLst/>
                <a:latin typeface="Times New Roman" pitchFamily="18" charset="0"/>
                <a:cs typeface="Times New Roman" pitchFamily="18" charset="0"/>
              </a:rPr>
              <a:t>старших дошкольников</a:t>
            </a:r>
            <a:r>
              <a:rPr lang="ru-RU" sz="1600" b="1" i="0" dirty="0" smtClean="0">
                <a:solidFill>
                  <a:srgbClr val="002060"/>
                </a:solidFill>
                <a:effectLst/>
                <a:latin typeface="Times New Roman" pitchFamily="18" charset="0"/>
                <a:cs typeface="Times New Roman" pitchFamily="18" charset="0"/>
              </a:rPr>
              <a:t>, умение связно, последовательно, логично излагать свои мысли, развитие фонематического слуха — важнейшие моменты в подготовке детей к школе.</a:t>
            </a:r>
          </a:p>
          <a:p>
            <a:pPr algn="just"/>
            <a:r>
              <a:rPr lang="ru-RU" sz="1600" b="1" i="0" dirty="0" smtClean="0">
                <a:solidFill>
                  <a:srgbClr val="FF0000"/>
                </a:solidFill>
                <a:effectLst/>
                <a:latin typeface="Times New Roman" pitchFamily="18" charset="0"/>
                <a:cs typeface="Times New Roman" pitchFamily="18" charset="0"/>
              </a:rPr>
              <a:t>Звукопроизношение.</a:t>
            </a:r>
            <a:r>
              <a:rPr lang="ru-RU" sz="1600" b="1" i="0" dirty="0" smtClean="0">
                <a:solidFill>
                  <a:srgbClr val="002060"/>
                </a:solidFill>
                <a:effectLst/>
                <a:latin typeface="Times New Roman" pitchFamily="18" charset="0"/>
                <a:cs typeface="Times New Roman" pitchFamily="18" charset="0"/>
              </a:rPr>
              <a:t> К пяти годам заканчивается формирование правильного звукопроизношения. В норме все дети должны научиться четко произносить все звуки в составе слов и предложений. Так происходит далеко не всегда. У части детей наблюдаются различные недостатки звукопроизношения, связанные или с нарушениями в строении и подвижности артикуляционного аппарата, или с недоразвитием фонематического слуха. </a:t>
            </a:r>
          </a:p>
          <a:p>
            <a:pPr algn="just"/>
            <a:r>
              <a:rPr lang="ru-RU" sz="1600" b="1" i="0" u="sng" dirty="0" smtClean="0">
                <a:solidFill>
                  <a:srgbClr val="FF0000"/>
                </a:solidFill>
                <a:effectLst/>
                <a:latin typeface="Times New Roman" pitchFamily="18" charset="0"/>
                <a:cs typeface="Times New Roman" pitchFamily="18" charset="0"/>
              </a:rPr>
              <a:t>Внимание родителям</a:t>
            </a:r>
            <a:r>
              <a:rPr lang="ru-RU" sz="1600" b="1" i="0" u="sng" dirty="0" smtClean="0">
                <a:solidFill>
                  <a:srgbClr val="002060"/>
                </a:solidFill>
                <a:effectLst/>
                <a:latin typeface="Times New Roman" pitchFamily="18" charset="0"/>
                <a:cs typeface="Times New Roman" pitchFamily="18" charset="0"/>
              </a:rPr>
              <a:t>!</a:t>
            </a:r>
            <a:r>
              <a:rPr lang="ru-RU" sz="1600" b="1" i="0" dirty="0" smtClean="0">
                <a:solidFill>
                  <a:srgbClr val="002060"/>
                </a:solidFill>
                <a:effectLst/>
                <a:latin typeface="Times New Roman" pitchFamily="18" charset="0"/>
                <a:cs typeface="Times New Roman" pitchFamily="18" charset="0"/>
              </a:rPr>
              <a:t> Срочно обращайтесь к специалистам-логопедам, чтобы они установили причину неправильного звукопроизношения и составили программу исправления нарушенных звуков.</a:t>
            </a:r>
          </a:p>
          <a:p>
            <a:pPr algn="just"/>
            <a:endParaRPr lang="ru-RU" sz="1600" b="1" dirty="0">
              <a:solidFill>
                <a:srgbClr val="002060"/>
              </a:solidFill>
              <a:latin typeface="Times New Roman" pitchFamily="18" charset="0"/>
              <a:cs typeface="Times New Roman" pitchFamily="18" charset="0"/>
            </a:endParaRPr>
          </a:p>
          <a:p>
            <a:pPr algn="just"/>
            <a:r>
              <a:rPr lang="ru-RU" sz="1600" b="1" i="0" dirty="0" smtClean="0">
                <a:solidFill>
                  <a:srgbClr val="FF0000"/>
                </a:solidFill>
                <a:effectLst/>
                <a:latin typeface="Times New Roman, serif"/>
              </a:rPr>
              <a:t>Интонация, высота, сила голоса</a:t>
            </a:r>
            <a:r>
              <a:rPr lang="ru-RU" sz="1600" b="0" i="0" dirty="0" smtClean="0">
                <a:solidFill>
                  <a:srgbClr val="002060"/>
                </a:solidFill>
                <a:effectLst/>
                <a:latin typeface="Times New Roman, serif"/>
              </a:rPr>
              <a:t>. Большинство детей может произвольно менять силу и высоту голоса в зависимости от целей высказывания (вопрос, восклицание). К пяти годам нужно нормализовать темп речи. Нежелателен как убыстренный темп речи, приводящий к неотчетливому, неряшливому проговариванию со смазанной артикуляцией, так и замедленный, создающий трудности в общении.</a:t>
            </a:r>
            <a:endParaRPr lang="ru-RU" sz="1600" b="1" i="0" dirty="0" smtClean="0">
              <a:solidFill>
                <a:srgbClr val="002060"/>
              </a:solidFill>
              <a:effectLst/>
              <a:latin typeface="Times New Roman" pitchFamily="18" charset="0"/>
              <a:cs typeface="Times New Roman" pitchFamily="18" charset="0"/>
            </a:endParaRPr>
          </a:p>
          <a:p>
            <a:pPr algn="just"/>
            <a:endParaRPr lang="ru-RU" sz="1600" b="1" dirty="0">
              <a:solidFill>
                <a:srgbClr val="002060"/>
              </a:solidFill>
              <a:latin typeface="Times New Roman" pitchFamily="18" charset="0"/>
              <a:cs typeface="Times New Roman" pitchFamily="18" charset="0"/>
            </a:endParaRPr>
          </a:p>
          <a:p>
            <a:pPr algn="just"/>
            <a:endParaRPr lang="ru-RU" sz="1600" b="1" i="0" dirty="0" smtClean="0">
              <a:solidFill>
                <a:srgbClr val="002060"/>
              </a:solidFill>
              <a:effectLst/>
              <a:latin typeface="Times New Roman" pitchFamily="18" charset="0"/>
              <a:cs typeface="Times New Roman" pitchFamily="18" charset="0"/>
            </a:endParaRPr>
          </a:p>
          <a:p>
            <a:pPr algn="just"/>
            <a:endParaRPr lang="ru-RU" sz="16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28653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76672"/>
            <a:ext cx="7560840" cy="1077218"/>
          </a:xfrm>
          <a:prstGeom prst="rect">
            <a:avLst/>
          </a:prstGeom>
        </p:spPr>
        <p:txBody>
          <a:bodyPr wrap="square">
            <a:spAutoFit/>
          </a:bodyPr>
          <a:lstStyle/>
          <a:p>
            <a:pPr lvl="0" algn="ctr">
              <a:defRPr/>
            </a:pPr>
            <a:r>
              <a:rPr lang="ru-RU" sz="3200" b="1" kern="0" dirty="0">
                <a:solidFill>
                  <a:srgbClr val="C00000"/>
                </a:solidFill>
                <a:latin typeface="Times New Roman" pitchFamily="18" charset="0"/>
                <a:ea typeface="Microsoft YaHei"/>
                <a:cs typeface="Times New Roman" pitchFamily="18" charset="0"/>
              </a:rPr>
              <a:t>Возрастные нормы речевого развития</a:t>
            </a:r>
          </a:p>
          <a:p>
            <a:pPr lvl="0" algn="ctr">
              <a:defRPr/>
            </a:pPr>
            <a:r>
              <a:rPr lang="ru-RU" sz="3200" b="1" kern="0" dirty="0">
                <a:solidFill>
                  <a:srgbClr val="C00000"/>
                </a:solidFill>
                <a:latin typeface="Times New Roman" pitchFamily="18" charset="0"/>
                <a:ea typeface="Microsoft YaHei"/>
                <a:cs typeface="Times New Roman" pitchFamily="18" charset="0"/>
              </a:rPr>
              <a:t>у детей 5-6 лет</a:t>
            </a:r>
            <a:endParaRPr lang="ru-RU" sz="3200" kern="0" dirty="0">
              <a:solidFill>
                <a:srgbClr val="C00000"/>
              </a:solidFill>
              <a:latin typeface="Times New Roman" pitchFamily="18" charset="0"/>
              <a:cs typeface="Times New Roman" pitchFamily="18" charset="0"/>
            </a:endParaRPr>
          </a:p>
        </p:txBody>
      </p:sp>
      <p:sp>
        <p:nvSpPr>
          <p:cNvPr id="3" name="Прямоугольник 2"/>
          <p:cNvSpPr/>
          <p:nvPr/>
        </p:nvSpPr>
        <p:spPr>
          <a:xfrm>
            <a:off x="539552" y="58847"/>
            <a:ext cx="8208912" cy="5755422"/>
          </a:xfrm>
          <a:prstGeom prst="rect">
            <a:avLst/>
          </a:prstGeom>
        </p:spPr>
        <p:txBody>
          <a:bodyPr wrap="square">
            <a:spAutoFit/>
          </a:bodyPr>
          <a:lstStyle/>
          <a:p>
            <a:pPr algn="just"/>
            <a:endParaRPr lang="ru-RU" b="0" i="0" dirty="0" smtClean="0">
              <a:solidFill>
                <a:srgbClr val="000000"/>
              </a:solidFill>
              <a:effectLst/>
              <a:latin typeface="Times New Roman, serif"/>
            </a:endParaRPr>
          </a:p>
          <a:p>
            <a:pPr algn="just"/>
            <a:endParaRPr lang="ru-RU" dirty="0">
              <a:solidFill>
                <a:srgbClr val="000000"/>
              </a:solidFill>
              <a:latin typeface="Times New Roman, serif"/>
            </a:endParaRPr>
          </a:p>
          <a:p>
            <a:pPr algn="just"/>
            <a:endParaRPr lang="ru-RU" b="0" i="0" dirty="0" smtClean="0">
              <a:solidFill>
                <a:srgbClr val="000000"/>
              </a:solidFill>
              <a:effectLst/>
              <a:latin typeface="Times New Roman, serif"/>
            </a:endParaRPr>
          </a:p>
          <a:p>
            <a:pPr algn="just"/>
            <a:endParaRPr lang="ru-RU" dirty="0">
              <a:solidFill>
                <a:srgbClr val="000000"/>
              </a:solidFill>
              <a:latin typeface="Times New Roman, serif"/>
            </a:endParaRPr>
          </a:p>
          <a:p>
            <a:pPr algn="just"/>
            <a:endParaRPr lang="ru-RU" b="0" i="0" dirty="0" smtClean="0">
              <a:solidFill>
                <a:srgbClr val="000000"/>
              </a:solidFill>
              <a:effectLst/>
              <a:latin typeface="Times New Roman, serif"/>
            </a:endParaRPr>
          </a:p>
          <a:p>
            <a:pPr algn="just"/>
            <a:endParaRPr lang="ru-RU" dirty="0">
              <a:solidFill>
                <a:srgbClr val="000000"/>
              </a:solidFill>
              <a:latin typeface="Times New Roman, serif"/>
            </a:endParaRPr>
          </a:p>
          <a:p>
            <a:pPr algn="just"/>
            <a:r>
              <a:rPr lang="ru-RU" b="0" i="0" dirty="0" smtClean="0">
                <a:solidFill>
                  <a:srgbClr val="FF0000"/>
                </a:solidFill>
                <a:effectLst/>
                <a:latin typeface="Times New Roman, serif"/>
              </a:rPr>
              <a:t>Формирование навыков звукового анализа</a:t>
            </a:r>
            <a:r>
              <a:rPr lang="ru-RU" b="0" i="0" dirty="0" smtClean="0">
                <a:solidFill>
                  <a:srgbClr val="000000"/>
                </a:solidFill>
                <a:effectLst/>
                <a:latin typeface="Times New Roman, serif"/>
              </a:rPr>
              <a:t>. </a:t>
            </a:r>
            <a:r>
              <a:rPr lang="ru-RU" sz="1600" b="0" i="0" dirty="0" smtClean="0">
                <a:solidFill>
                  <a:srgbClr val="002060"/>
                </a:solidFill>
                <a:effectLst/>
                <a:latin typeface="Times New Roman, serif"/>
              </a:rPr>
              <a:t>При соответствующем обучении ребенок овладевает не только определением позиции звука в слове (начало, середина, конец слова), но и устанавливает точное место звука в слове, называя звуки по порядку их следования в слове. Это является необходимой предпосылкой обучения грамоте.</a:t>
            </a:r>
            <a:endParaRPr lang="ru-RU" b="0" i="0" dirty="0" smtClean="0">
              <a:solidFill>
                <a:srgbClr val="000000"/>
              </a:solidFill>
              <a:effectLst/>
              <a:latin typeface="Open Sans"/>
            </a:endParaRPr>
          </a:p>
          <a:p>
            <a:pPr algn="just"/>
            <a:r>
              <a:rPr lang="ru-RU" b="0" i="0" dirty="0" smtClean="0">
                <a:solidFill>
                  <a:srgbClr val="FF0000"/>
                </a:solidFill>
                <a:effectLst/>
                <a:latin typeface="Times New Roman, serif"/>
              </a:rPr>
              <a:t>Словарный запас</a:t>
            </a:r>
            <a:r>
              <a:rPr lang="ru-RU" b="0" i="0" dirty="0" smtClean="0">
                <a:solidFill>
                  <a:srgbClr val="000000"/>
                </a:solidFill>
                <a:effectLst/>
                <a:latin typeface="Times New Roman, serif"/>
              </a:rPr>
              <a:t>. </a:t>
            </a:r>
            <a:r>
              <a:rPr lang="ru-RU" sz="1600" b="0" i="0" dirty="0" smtClean="0">
                <a:solidFill>
                  <a:srgbClr val="002060"/>
                </a:solidFill>
                <a:effectLst/>
                <a:latin typeface="Times New Roman, serif"/>
              </a:rPr>
              <a:t>После пяти лет словарный запас растет стремительно. Если в предыдущие годы можно было примерно сосчитать, сколько слов в активном употреблении, то сейчас это сделать уже труднее. Непроизвольная память — основа пополнения словаря — в этом возрасте достигает своего расцвета. Слова запоминаются как бы сами собой, без волевых усилий. Один раз услышанное слово легко входит в активный словарь.</a:t>
            </a:r>
          </a:p>
          <a:p>
            <a:pPr algn="just"/>
            <a:endParaRPr lang="ru-RU" sz="1600" dirty="0">
              <a:solidFill>
                <a:srgbClr val="002060"/>
              </a:solidFill>
              <a:latin typeface="Times New Roman, serif"/>
            </a:endParaRPr>
          </a:p>
          <a:p>
            <a:pPr algn="just"/>
            <a:endParaRPr lang="ru-RU" sz="1600" b="0" i="0" dirty="0" smtClean="0">
              <a:solidFill>
                <a:srgbClr val="002060"/>
              </a:solidFill>
              <a:effectLst/>
              <a:latin typeface="Times New Roman, serif"/>
            </a:endParaRPr>
          </a:p>
          <a:p>
            <a:pPr algn="just"/>
            <a:endParaRPr lang="ru-RU" sz="1600" dirty="0">
              <a:solidFill>
                <a:srgbClr val="002060"/>
              </a:solidFill>
              <a:latin typeface="Times New Roman, serif"/>
            </a:endParaRPr>
          </a:p>
          <a:p>
            <a:pPr algn="just"/>
            <a:endParaRPr lang="ru-RU" sz="1600" b="0" i="0" dirty="0" smtClean="0">
              <a:solidFill>
                <a:srgbClr val="002060"/>
              </a:solidFill>
              <a:effectLst/>
              <a:latin typeface="Times New Roman, serif"/>
            </a:endParaRPr>
          </a:p>
          <a:p>
            <a:pPr algn="just"/>
            <a:endParaRPr lang="ru-RU" sz="1600" b="0" i="0" dirty="0">
              <a:solidFill>
                <a:srgbClr val="002060"/>
              </a:solidFill>
              <a:effectLst/>
              <a:latin typeface="Open Sans"/>
            </a:endParaRPr>
          </a:p>
        </p:txBody>
      </p:sp>
    </p:spTree>
    <p:extLst>
      <p:ext uri="{BB962C8B-B14F-4D97-AF65-F5344CB8AC3E}">
        <p14:creationId xmlns:p14="http://schemas.microsoft.com/office/powerpoint/2010/main" val="123332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8136904" cy="1077218"/>
          </a:xfrm>
          <a:prstGeom prst="rect">
            <a:avLst/>
          </a:prstGeom>
        </p:spPr>
        <p:txBody>
          <a:bodyPr wrap="square">
            <a:spAutoFit/>
          </a:bodyPr>
          <a:lstStyle/>
          <a:p>
            <a:pPr lvl="0" algn="ctr">
              <a:defRPr/>
            </a:pPr>
            <a:r>
              <a:rPr lang="ru-RU" sz="3200" b="1" kern="0" dirty="0">
                <a:solidFill>
                  <a:srgbClr val="C00000"/>
                </a:solidFill>
                <a:latin typeface="Times New Roman" pitchFamily="18" charset="0"/>
                <a:ea typeface="Microsoft YaHei"/>
                <a:cs typeface="Times New Roman" pitchFamily="18" charset="0"/>
              </a:rPr>
              <a:t>Возрастные нормы речевого развития</a:t>
            </a:r>
          </a:p>
          <a:p>
            <a:pPr lvl="0" algn="ctr">
              <a:defRPr/>
            </a:pPr>
            <a:r>
              <a:rPr lang="ru-RU" sz="3200" b="1" kern="0" dirty="0">
                <a:solidFill>
                  <a:srgbClr val="C00000"/>
                </a:solidFill>
                <a:latin typeface="Times New Roman" pitchFamily="18" charset="0"/>
                <a:ea typeface="Microsoft YaHei"/>
                <a:cs typeface="Times New Roman" pitchFamily="18" charset="0"/>
              </a:rPr>
              <a:t>у детей 5-6 лет</a:t>
            </a:r>
            <a:endParaRPr lang="ru-RU" sz="3200" kern="0" dirty="0">
              <a:solidFill>
                <a:srgbClr val="C00000"/>
              </a:solidFill>
              <a:latin typeface="Times New Roman" pitchFamily="18" charset="0"/>
              <a:cs typeface="Times New Roman" pitchFamily="18" charset="0"/>
            </a:endParaRPr>
          </a:p>
        </p:txBody>
      </p:sp>
      <p:sp>
        <p:nvSpPr>
          <p:cNvPr id="3" name="Прямоугольник 2"/>
          <p:cNvSpPr/>
          <p:nvPr/>
        </p:nvSpPr>
        <p:spPr>
          <a:xfrm>
            <a:off x="467544" y="197346"/>
            <a:ext cx="8064896" cy="5078313"/>
          </a:xfrm>
          <a:prstGeom prst="rect">
            <a:avLst/>
          </a:prstGeom>
        </p:spPr>
        <p:txBody>
          <a:bodyPr wrap="square">
            <a:spAutoFit/>
          </a:bodyPr>
          <a:lstStyle/>
          <a:p>
            <a:pPr algn="just"/>
            <a:endParaRPr lang="ru-RU" b="0" i="0" dirty="0" smtClean="0">
              <a:solidFill>
                <a:srgbClr val="000000"/>
              </a:solidFill>
              <a:effectLst/>
              <a:latin typeface="Times New Roman, serif"/>
            </a:endParaRPr>
          </a:p>
          <a:p>
            <a:pPr algn="just"/>
            <a:endParaRPr lang="ru-RU" dirty="0">
              <a:solidFill>
                <a:srgbClr val="000000"/>
              </a:solidFill>
              <a:latin typeface="Times New Roman, serif"/>
            </a:endParaRPr>
          </a:p>
          <a:p>
            <a:pPr algn="just"/>
            <a:endParaRPr lang="ru-RU" b="0" i="0" dirty="0" smtClean="0">
              <a:solidFill>
                <a:srgbClr val="000000"/>
              </a:solidFill>
              <a:effectLst/>
              <a:latin typeface="Times New Roman, serif"/>
            </a:endParaRPr>
          </a:p>
          <a:p>
            <a:pPr algn="just"/>
            <a:endParaRPr lang="ru-RU" dirty="0">
              <a:solidFill>
                <a:srgbClr val="000000"/>
              </a:solidFill>
              <a:latin typeface="Times New Roman, serif"/>
            </a:endParaRPr>
          </a:p>
          <a:p>
            <a:pPr algn="just"/>
            <a:endParaRPr lang="ru-RU" b="0" i="0" dirty="0" smtClean="0">
              <a:solidFill>
                <a:srgbClr val="000000"/>
              </a:solidFill>
              <a:effectLst/>
              <a:latin typeface="Times New Roman, serif"/>
            </a:endParaRPr>
          </a:p>
          <a:p>
            <a:pPr algn="just"/>
            <a:endParaRPr lang="ru-RU" dirty="0">
              <a:solidFill>
                <a:srgbClr val="000000"/>
              </a:solidFill>
              <a:latin typeface="Times New Roman, serif"/>
            </a:endParaRPr>
          </a:p>
          <a:p>
            <a:pPr algn="just"/>
            <a:r>
              <a:rPr lang="ru-RU" b="0" i="0" dirty="0" smtClean="0">
                <a:solidFill>
                  <a:srgbClr val="FF0000"/>
                </a:solidFill>
                <a:effectLst/>
                <a:latin typeface="Times New Roman, serif"/>
              </a:rPr>
              <a:t>Грамматический строй речи</a:t>
            </a:r>
            <a:r>
              <a:rPr lang="ru-RU" b="0" i="0" dirty="0" smtClean="0">
                <a:solidFill>
                  <a:srgbClr val="000000"/>
                </a:solidFill>
                <a:effectLst/>
                <a:latin typeface="Times New Roman, serif"/>
              </a:rPr>
              <a:t>. </a:t>
            </a:r>
            <a:r>
              <a:rPr lang="ru-RU" b="0" i="0" dirty="0" smtClean="0">
                <a:solidFill>
                  <a:srgbClr val="002060"/>
                </a:solidFill>
                <a:effectLst/>
                <a:latin typeface="Times New Roman, serif"/>
              </a:rPr>
              <a:t>Дети усваивают не только типичные формы словоизменений и словообразований, но и исключения из правил, морфемы также становятся по своим местам, случаев словотворчества становится все меньше. Тем не менее могут оставаться ошибки в употреблении форм с чередованиями звуков (хочу - </a:t>
            </a:r>
            <a:r>
              <a:rPr lang="ru-RU" b="0" i="0" dirty="0" err="1" smtClean="0">
                <a:solidFill>
                  <a:srgbClr val="002060"/>
                </a:solidFill>
                <a:effectLst/>
                <a:latin typeface="Times New Roman, serif"/>
              </a:rPr>
              <a:t>хочут</a:t>
            </a:r>
            <a:r>
              <a:rPr lang="ru-RU" b="0" i="0" dirty="0" smtClean="0">
                <a:solidFill>
                  <a:srgbClr val="002060"/>
                </a:solidFill>
                <a:effectLst/>
                <a:latin typeface="Times New Roman, serif"/>
              </a:rPr>
              <a:t>), в употреблении форм множественного числа существительных в именительном и родительном падежах (дерево — дерева, карандаши — нет </a:t>
            </a:r>
            <a:r>
              <a:rPr lang="ru-RU" b="0" i="0" dirty="0" err="1" smtClean="0">
                <a:solidFill>
                  <a:srgbClr val="002060"/>
                </a:solidFill>
                <a:effectLst/>
                <a:latin typeface="Times New Roman, serif"/>
              </a:rPr>
              <a:t>карандашов</a:t>
            </a:r>
            <a:r>
              <a:rPr lang="ru-RU" b="0" i="0" dirty="0" smtClean="0">
                <a:solidFill>
                  <a:srgbClr val="002060"/>
                </a:solidFill>
                <a:effectLst/>
                <a:latin typeface="Times New Roman, serif"/>
              </a:rPr>
              <a:t>) и так далее.</a:t>
            </a:r>
            <a:endParaRPr lang="ru-RU" b="0" i="0" dirty="0" smtClean="0">
              <a:solidFill>
                <a:srgbClr val="000000"/>
              </a:solidFill>
              <a:effectLst/>
              <a:latin typeface="Open Sans"/>
            </a:endParaRPr>
          </a:p>
          <a:p>
            <a:pPr algn="just"/>
            <a:r>
              <a:rPr lang="ru-RU" b="0" i="0" dirty="0" smtClean="0">
                <a:solidFill>
                  <a:srgbClr val="FF0000"/>
                </a:solidFill>
                <a:effectLst/>
                <a:latin typeface="Times New Roman, serif"/>
              </a:rPr>
              <a:t>Связная речь</a:t>
            </a:r>
            <a:r>
              <a:rPr lang="ru-RU" b="0" i="0" dirty="0" smtClean="0">
                <a:solidFill>
                  <a:srgbClr val="000000"/>
                </a:solidFill>
                <a:effectLst/>
                <a:latin typeface="Times New Roman, serif"/>
              </a:rPr>
              <a:t>. </a:t>
            </a:r>
            <a:r>
              <a:rPr lang="ru-RU" b="0" i="0" dirty="0" smtClean="0">
                <a:solidFill>
                  <a:srgbClr val="002060"/>
                </a:solidFill>
                <a:effectLst/>
                <a:latin typeface="Times New Roman, serif"/>
              </a:rPr>
              <a:t>Ребенок имеет достаточно развитую активную речь, пользуется в ходе общения развернутыми фразами, точно и понятно отвечает на вопросы, способен рассказать о событиях, свидетелем которых он был.</a:t>
            </a:r>
            <a:endParaRPr lang="ru-RU" b="0" i="0" dirty="0">
              <a:solidFill>
                <a:srgbClr val="002060"/>
              </a:solidFill>
              <a:effectLst/>
              <a:latin typeface="Open Sans"/>
            </a:endParaRPr>
          </a:p>
        </p:txBody>
      </p:sp>
    </p:spTree>
    <p:extLst>
      <p:ext uri="{BB962C8B-B14F-4D97-AF65-F5344CB8AC3E}">
        <p14:creationId xmlns:p14="http://schemas.microsoft.com/office/powerpoint/2010/main" val="96091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404664"/>
            <a:ext cx="7200800"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smtClean="0">
                <a:ln>
                  <a:noFill/>
                </a:ln>
                <a:solidFill>
                  <a:srgbClr val="C00000"/>
                </a:solidFill>
                <a:effectLst/>
                <a:uLnTx/>
                <a:uFillTx/>
                <a:latin typeface="Times New Roman" pitchFamily="18" charset="0"/>
                <a:ea typeface="Microsoft YaHei"/>
                <a:cs typeface="Times New Roman" pitchFamily="18" charset="0"/>
              </a:rPr>
              <a:t>Проявления речевых нарушений </a:t>
            </a:r>
            <a:br>
              <a:rPr kumimoji="0" lang="ru-RU" sz="3600" b="1" i="0" u="none" strike="noStrike" kern="0" cap="none" spc="0" normalizeH="0" baseline="0" noProof="0" dirty="0" smtClean="0">
                <a:ln>
                  <a:noFill/>
                </a:ln>
                <a:solidFill>
                  <a:srgbClr val="C00000"/>
                </a:solidFill>
                <a:effectLst/>
                <a:uLnTx/>
                <a:uFillTx/>
                <a:latin typeface="Times New Roman" pitchFamily="18" charset="0"/>
                <a:ea typeface="Microsoft YaHei"/>
                <a:cs typeface="Times New Roman" pitchFamily="18" charset="0"/>
              </a:rPr>
            </a:br>
            <a:r>
              <a:rPr kumimoji="0" lang="ru-RU" sz="3600" b="1" i="0" u="none" strike="noStrike" kern="0" cap="none" spc="0" normalizeH="0" baseline="0" noProof="0" dirty="0" smtClean="0">
                <a:ln>
                  <a:noFill/>
                </a:ln>
                <a:solidFill>
                  <a:srgbClr val="C00000"/>
                </a:solidFill>
                <a:effectLst/>
                <a:uLnTx/>
                <a:uFillTx/>
                <a:latin typeface="Times New Roman" pitchFamily="18" charset="0"/>
                <a:ea typeface="Microsoft YaHei"/>
                <a:cs typeface="Times New Roman" pitchFamily="18" charset="0"/>
              </a:rPr>
              <a:t>в дошкольном возрасте:</a:t>
            </a:r>
            <a:endParaRPr kumimoji="0" lang="ru-RU" sz="1800" b="0"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endParaRPr>
          </a:p>
        </p:txBody>
      </p:sp>
      <p:sp>
        <p:nvSpPr>
          <p:cNvPr id="3" name="Прямоугольник 2"/>
          <p:cNvSpPr/>
          <p:nvPr/>
        </p:nvSpPr>
        <p:spPr>
          <a:xfrm>
            <a:off x="251520" y="112708"/>
            <a:ext cx="8568952" cy="5709255"/>
          </a:xfrm>
          <a:prstGeom prst="rect">
            <a:avLst/>
          </a:prstGeom>
        </p:spPr>
        <p:txBody>
          <a:bodyPr wrap="square">
            <a:spAutoFit/>
          </a:bodyPr>
          <a:lstStyle/>
          <a:p>
            <a:pPr marL="342900" lvl="0" indent="-341313" algn="just" defTabSz="449263" fontAlgn="base" hangingPunct="0">
              <a:spcBef>
                <a:spcPts val="638"/>
              </a:spcBef>
              <a:spcAft>
                <a:spcPct val="0"/>
              </a:spcAft>
              <a:buClr>
                <a:srgbClr val="000000"/>
              </a:buClr>
              <a:buSzPct val="177000"/>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pPr>
            <a:endParaRPr lang="ru-RU" sz="2000" dirty="0" smtClean="0">
              <a:solidFill>
                <a:srgbClr val="000000"/>
              </a:solidFill>
              <a:latin typeface="Times New Roman" pitchFamily="16" charset="0"/>
              <a:ea typeface="Microsoft YaHei" charset="-122"/>
            </a:endParaRPr>
          </a:p>
          <a:p>
            <a:pPr marL="342900" lvl="0" indent="-341313" algn="just" defTabSz="449263" fontAlgn="base" hangingPunct="0">
              <a:spcBef>
                <a:spcPts val="638"/>
              </a:spcBef>
              <a:spcAft>
                <a:spcPct val="0"/>
              </a:spcAft>
              <a:buClr>
                <a:srgbClr val="000000"/>
              </a:buClr>
              <a:buSzPct val="177000"/>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pPr>
            <a:endParaRPr lang="ru-RU" sz="2000" dirty="0">
              <a:solidFill>
                <a:srgbClr val="000000"/>
              </a:solidFill>
              <a:latin typeface="Times New Roman" pitchFamily="16" charset="0"/>
              <a:ea typeface="Microsoft YaHei" charset="-122"/>
            </a:endParaRPr>
          </a:p>
          <a:p>
            <a:pPr marL="342900" lvl="0" indent="-341313" algn="just" defTabSz="449263" fontAlgn="base" hangingPunct="0">
              <a:spcBef>
                <a:spcPts val="638"/>
              </a:spcBef>
              <a:spcAft>
                <a:spcPct val="0"/>
              </a:spcAft>
              <a:buClr>
                <a:srgbClr val="000000"/>
              </a:buClr>
              <a:buSzPct val="177000"/>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pPr>
            <a:endParaRPr lang="ru-RU" sz="2000" dirty="0" smtClean="0">
              <a:solidFill>
                <a:srgbClr val="000000"/>
              </a:solidFill>
              <a:latin typeface="Times New Roman" pitchFamily="16" charset="0"/>
              <a:ea typeface="Microsoft YaHei" charset="-122"/>
            </a:endParaRPr>
          </a:p>
          <a:p>
            <a:pPr marL="342900" lvl="0" indent="-341313" algn="just" defTabSz="449263" fontAlgn="base" hangingPunct="0">
              <a:spcBef>
                <a:spcPts val="638"/>
              </a:spcBef>
              <a:spcAft>
                <a:spcPct val="0"/>
              </a:spcAft>
              <a:buClr>
                <a:srgbClr val="000000"/>
              </a:buClr>
              <a:buSzPct val="177000"/>
              <a:buBlip>
                <a:blip r:embed="rId2"/>
              </a:buBlip>
              <a:tabLst>
                <a:tab pos="723900" algn="l"/>
                <a:tab pos="1447800" algn="l"/>
                <a:tab pos="2171700" algn="l"/>
                <a:tab pos="2895600" algn="l"/>
                <a:tab pos="3619500" algn="l"/>
                <a:tab pos="4343400" algn="l"/>
                <a:tab pos="5067300" algn="l"/>
                <a:tab pos="5791200" algn="l"/>
                <a:tab pos="6515100" algn="l"/>
                <a:tab pos="7239000" algn="l"/>
                <a:tab pos="7962900" algn="l"/>
              </a:tabLst>
            </a:pPr>
            <a:endParaRPr lang="ru-RU" sz="2000" dirty="0">
              <a:solidFill>
                <a:srgbClr val="000000"/>
              </a:solidFill>
              <a:latin typeface="Times New Roman" pitchFamily="16" charset="0"/>
              <a:ea typeface="Microsoft YaHei" charset="-122"/>
            </a:endParaRPr>
          </a:p>
          <a:p>
            <a:pPr marL="344487" lvl="0" indent="-342900" algn="just" defTabSz="449263" fontAlgn="base" hangingPunct="0">
              <a:spcBef>
                <a:spcPts val="638"/>
              </a:spcBef>
              <a:spcAft>
                <a:spcPct val="0"/>
              </a:spcAft>
              <a:buClr>
                <a:srgbClr val="000000"/>
              </a:buClr>
              <a:buSzPct val="177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000" b="1" dirty="0" smtClean="0">
                <a:solidFill>
                  <a:srgbClr val="7030A0"/>
                </a:solidFill>
                <a:latin typeface="Times New Roman" pitchFamily="16" charset="0"/>
                <a:ea typeface="Microsoft YaHei" charset="-122"/>
              </a:rPr>
              <a:t>Нарушения </a:t>
            </a:r>
            <a:r>
              <a:rPr lang="ru-RU" sz="2000" b="1" dirty="0">
                <a:solidFill>
                  <a:srgbClr val="7030A0"/>
                </a:solidFill>
                <a:latin typeface="Times New Roman" pitchFamily="16" charset="0"/>
                <a:ea typeface="Microsoft YaHei" charset="-122"/>
              </a:rPr>
              <a:t>звукопроизношения: неправильное </a:t>
            </a:r>
            <a:r>
              <a:rPr lang="ru-RU" sz="2000" b="1" dirty="0" err="1">
                <a:solidFill>
                  <a:srgbClr val="7030A0"/>
                </a:solidFill>
                <a:latin typeface="Times New Roman" pitchFamily="16" charset="0"/>
                <a:ea typeface="Microsoft YaHei" charset="-122"/>
              </a:rPr>
              <a:t>артикулирование</a:t>
            </a:r>
            <a:r>
              <a:rPr lang="ru-RU" sz="2000" b="1" dirty="0">
                <a:solidFill>
                  <a:srgbClr val="7030A0"/>
                </a:solidFill>
                <a:latin typeface="Times New Roman" pitchFamily="16" charset="0"/>
                <a:ea typeface="Microsoft YaHei" charset="-122"/>
              </a:rPr>
              <a:t> звуков, пропуски, замена звуков</a:t>
            </a:r>
          </a:p>
          <a:p>
            <a:pPr marL="344487" lvl="0" indent="-342900" algn="just" defTabSz="449263" fontAlgn="base" hangingPunct="0">
              <a:spcBef>
                <a:spcPts val="638"/>
              </a:spcBef>
              <a:spcAft>
                <a:spcPct val="0"/>
              </a:spcAft>
              <a:buClr>
                <a:srgbClr val="000000"/>
              </a:buClr>
              <a:buSzPct val="177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000" b="1" dirty="0" smtClean="0">
                <a:solidFill>
                  <a:srgbClr val="7030A0"/>
                </a:solidFill>
                <a:latin typeface="Times New Roman" pitchFamily="16" charset="0"/>
                <a:ea typeface="Microsoft YaHei" charset="-122"/>
              </a:rPr>
              <a:t>Нарушение </a:t>
            </a:r>
            <a:r>
              <a:rPr lang="ru-RU" sz="2000" b="1" dirty="0">
                <a:solidFill>
                  <a:srgbClr val="7030A0"/>
                </a:solidFill>
                <a:latin typeface="Times New Roman" pitchFamily="16" charset="0"/>
                <a:ea typeface="Microsoft YaHei" charset="-122"/>
              </a:rPr>
              <a:t>слоговой структуры слова – пропуски, перестановки слогов в слове</a:t>
            </a:r>
          </a:p>
          <a:p>
            <a:pPr marL="344487" lvl="0" indent="-342900" algn="just" defTabSz="449263" fontAlgn="base" hangingPunct="0">
              <a:spcBef>
                <a:spcPts val="638"/>
              </a:spcBef>
              <a:spcAft>
                <a:spcPct val="0"/>
              </a:spcAft>
              <a:buClr>
                <a:srgbClr val="000000"/>
              </a:buClr>
              <a:buSzPct val="177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000" b="1" dirty="0" smtClean="0">
                <a:solidFill>
                  <a:srgbClr val="7030A0"/>
                </a:solidFill>
                <a:latin typeface="Times New Roman" pitchFamily="16" charset="0"/>
                <a:ea typeface="Microsoft YaHei" charset="-122"/>
              </a:rPr>
              <a:t> Лексические </a:t>
            </a:r>
            <a:r>
              <a:rPr lang="ru-RU" sz="2000" b="1" dirty="0">
                <a:solidFill>
                  <a:srgbClr val="7030A0"/>
                </a:solidFill>
                <a:latin typeface="Times New Roman" pitchFamily="16" charset="0"/>
                <a:ea typeface="Microsoft YaHei" charset="-122"/>
              </a:rPr>
              <a:t>недостатки: бедный словарный запас, непонимание значение и смысла слов</a:t>
            </a:r>
          </a:p>
          <a:p>
            <a:pPr marL="344487" lvl="0" indent="-342900" algn="just" defTabSz="449263" fontAlgn="base" hangingPunct="0">
              <a:spcBef>
                <a:spcPts val="638"/>
              </a:spcBef>
              <a:spcAft>
                <a:spcPct val="0"/>
              </a:spcAft>
              <a:buClr>
                <a:srgbClr val="000000"/>
              </a:buClr>
              <a:buSzPct val="177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000" b="1" dirty="0" smtClean="0">
                <a:solidFill>
                  <a:srgbClr val="7030A0"/>
                </a:solidFill>
                <a:latin typeface="Times New Roman" pitchFamily="16" charset="0"/>
                <a:ea typeface="Microsoft YaHei" charset="-122"/>
              </a:rPr>
              <a:t> </a:t>
            </a:r>
            <a:r>
              <a:rPr lang="ru-RU" sz="2000" b="1" dirty="0">
                <a:solidFill>
                  <a:srgbClr val="7030A0"/>
                </a:solidFill>
                <a:latin typeface="Times New Roman" pitchFamily="16" charset="0"/>
                <a:ea typeface="Microsoft YaHei" charset="-122"/>
              </a:rPr>
              <a:t> </a:t>
            </a:r>
            <a:r>
              <a:rPr lang="ru-RU" sz="2000" b="1" dirty="0" smtClean="0">
                <a:solidFill>
                  <a:srgbClr val="7030A0"/>
                </a:solidFill>
                <a:latin typeface="Times New Roman" pitchFamily="16" charset="0"/>
                <a:ea typeface="Microsoft YaHei" charset="-122"/>
              </a:rPr>
              <a:t>Неправильное </a:t>
            </a:r>
            <a:r>
              <a:rPr lang="ru-RU" sz="2000" b="1" dirty="0">
                <a:solidFill>
                  <a:srgbClr val="7030A0"/>
                </a:solidFill>
                <a:latin typeface="Times New Roman" pitchFamily="16" charset="0"/>
                <a:ea typeface="Microsoft YaHei" charset="-122"/>
              </a:rPr>
              <a:t>грамматическое оформление высказывания</a:t>
            </a:r>
          </a:p>
          <a:p>
            <a:pPr marL="344487" lvl="0" indent="-342900" algn="just" defTabSz="449263" fontAlgn="base" hangingPunct="0">
              <a:spcBef>
                <a:spcPts val="638"/>
              </a:spcBef>
              <a:spcAft>
                <a:spcPct val="0"/>
              </a:spcAft>
              <a:buClr>
                <a:srgbClr val="000000"/>
              </a:buClr>
              <a:buSzPct val="177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000" b="1" dirty="0" smtClean="0">
                <a:solidFill>
                  <a:srgbClr val="7030A0"/>
                </a:solidFill>
                <a:latin typeface="Times New Roman" pitchFamily="16" charset="0"/>
                <a:ea typeface="Microsoft YaHei" charset="-122"/>
              </a:rPr>
              <a:t> </a:t>
            </a:r>
            <a:r>
              <a:rPr lang="ru-RU" sz="2000" b="1" dirty="0">
                <a:solidFill>
                  <a:srgbClr val="7030A0"/>
                </a:solidFill>
                <a:latin typeface="Times New Roman" pitchFamily="16" charset="0"/>
                <a:ea typeface="Microsoft YaHei" charset="-122"/>
              </a:rPr>
              <a:t> Затруднения в </a:t>
            </a:r>
            <a:r>
              <a:rPr lang="ru-RU" sz="2000" b="1" dirty="0" err="1">
                <a:solidFill>
                  <a:srgbClr val="7030A0"/>
                </a:solidFill>
                <a:latin typeface="Times New Roman" pitchFamily="16" charset="0"/>
                <a:ea typeface="Microsoft YaHei" charset="-122"/>
              </a:rPr>
              <a:t>пересказывании</a:t>
            </a:r>
            <a:r>
              <a:rPr lang="ru-RU" sz="2000" b="1" dirty="0">
                <a:solidFill>
                  <a:srgbClr val="7030A0"/>
                </a:solidFill>
                <a:latin typeface="Times New Roman" pitchFamily="16" charset="0"/>
                <a:ea typeface="Microsoft YaHei" charset="-122"/>
              </a:rPr>
              <a:t>, построении самостоятельного связного высказывания</a:t>
            </a:r>
          </a:p>
          <a:p>
            <a:pPr marL="344487" lvl="0" indent="-342900" algn="just" defTabSz="449263" fontAlgn="base" hangingPunct="0">
              <a:spcBef>
                <a:spcPts val="638"/>
              </a:spcBef>
              <a:spcAft>
                <a:spcPct val="0"/>
              </a:spcAft>
              <a:buClr>
                <a:srgbClr val="000000"/>
              </a:buClr>
              <a:buSzPct val="177000"/>
              <a:buFont typeface="Courier New"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000" b="1" dirty="0">
                <a:solidFill>
                  <a:srgbClr val="7030A0"/>
                </a:solidFill>
                <a:latin typeface="Times New Roman" pitchFamily="16" charset="0"/>
                <a:ea typeface="Microsoft YaHei" charset="-122"/>
              </a:rPr>
              <a:t> </a:t>
            </a:r>
            <a:r>
              <a:rPr lang="ru-RU" sz="2000" b="1" dirty="0" smtClean="0">
                <a:solidFill>
                  <a:srgbClr val="7030A0"/>
                </a:solidFill>
                <a:latin typeface="Times New Roman" pitchFamily="16" charset="0"/>
                <a:ea typeface="Microsoft YaHei" charset="-122"/>
              </a:rPr>
              <a:t>Темпо-ритмические </a:t>
            </a:r>
            <a:r>
              <a:rPr lang="ru-RU" sz="2000" b="1" dirty="0">
                <a:solidFill>
                  <a:srgbClr val="7030A0"/>
                </a:solidFill>
                <a:latin typeface="Times New Roman" pitchFamily="16" charset="0"/>
                <a:ea typeface="Microsoft YaHei" charset="-122"/>
              </a:rPr>
              <a:t>недостатки: ускоренный или замедленный темп речи, запинки, спотыкание, необоснованные остановки в речи, скандирование (</a:t>
            </a:r>
            <a:r>
              <a:rPr lang="ru-RU" sz="2000" b="1" dirty="0" err="1">
                <a:solidFill>
                  <a:srgbClr val="7030A0"/>
                </a:solidFill>
                <a:latin typeface="Times New Roman" pitchFamily="16" charset="0"/>
                <a:ea typeface="Microsoft YaHei" charset="-122"/>
              </a:rPr>
              <a:t>послоговое</a:t>
            </a:r>
            <a:r>
              <a:rPr lang="ru-RU" sz="2000" b="1" dirty="0">
                <a:solidFill>
                  <a:srgbClr val="7030A0"/>
                </a:solidFill>
                <a:latin typeface="Times New Roman" pitchFamily="16" charset="0"/>
                <a:ea typeface="Microsoft YaHei" charset="-122"/>
              </a:rPr>
              <a:t> произнесение) слов</a:t>
            </a:r>
            <a:endParaRPr lang="ru-RU" sz="2000" b="1" dirty="0">
              <a:solidFill>
                <a:srgbClr val="7030A0"/>
              </a:solidFill>
              <a:latin typeface="Times New Roman" pitchFamily="16" charset="0"/>
              <a:ea typeface="Microsoft YaHei" charset="-122"/>
            </a:endParaRPr>
          </a:p>
        </p:txBody>
      </p:sp>
    </p:spTree>
    <p:extLst>
      <p:ext uri="{BB962C8B-B14F-4D97-AF65-F5344CB8AC3E}">
        <p14:creationId xmlns:p14="http://schemas.microsoft.com/office/powerpoint/2010/main" val="15546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404664"/>
            <a:ext cx="6768752"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smtClean="0">
                <a:ln>
                  <a:noFill/>
                </a:ln>
                <a:solidFill>
                  <a:srgbClr val="C00000"/>
                </a:solidFill>
                <a:effectLst/>
                <a:uLnTx/>
                <a:uFillTx/>
                <a:latin typeface="Times New Roman" pitchFamily="18" charset="0"/>
                <a:ea typeface="Microsoft YaHei"/>
                <a:cs typeface="Times New Roman" pitchFamily="18" charset="0"/>
              </a:rPr>
              <a:t>    Причины речевых нарушений</a:t>
            </a:r>
            <a:endParaRPr kumimoji="0" lang="ru-RU" sz="1800" b="0"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endParaRPr>
          </a:p>
        </p:txBody>
      </p:sp>
      <p:sp>
        <p:nvSpPr>
          <p:cNvPr id="3" name="Прямоугольник 2"/>
          <p:cNvSpPr/>
          <p:nvPr/>
        </p:nvSpPr>
        <p:spPr>
          <a:xfrm>
            <a:off x="179512" y="212735"/>
            <a:ext cx="8424936" cy="5037276"/>
          </a:xfrm>
          <a:prstGeom prst="rect">
            <a:avLst/>
          </a:prstGeom>
        </p:spPr>
        <p:txBody>
          <a:bodyPr wrap="square">
            <a:spAutoFit/>
          </a:bodyPr>
          <a:lstStyle/>
          <a:p>
            <a:pPr marL="336550" lvl="0" indent="-336550" defTabSz="449263" fontAlgn="base">
              <a:spcBef>
                <a:spcPts val="638"/>
              </a:spcBef>
              <a:spcAft>
                <a:spcPts val="1425"/>
              </a:spcAft>
              <a:buClr>
                <a:srgbClr val="000000"/>
              </a:buClr>
              <a:buSzPct val="45000"/>
              <a:buFont typeface="Arial" charset="0"/>
              <a:buChar char="•"/>
              <a:tabLst>
                <a:tab pos="673100" algn="l"/>
                <a:tab pos="1122363" algn="l"/>
                <a:tab pos="1571625" algn="l"/>
                <a:tab pos="2020888" algn="l"/>
                <a:tab pos="2470150" algn="l"/>
                <a:tab pos="2919413" algn="l"/>
                <a:tab pos="3368675" algn="l"/>
                <a:tab pos="3817938" algn="l"/>
                <a:tab pos="4265613" algn="l"/>
                <a:tab pos="4714875" algn="l"/>
                <a:tab pos="5164138" algn="l"/>
                <a:tab pos="5613400" algn="l"/>
                <a:tab pos="6062663" algn="l"/>
                <a:tab pos="6511925" algn="l"/>
                <a:tab pos="6961188" algn="l"/>
                <a:tab pos="7410450" algn="l"/>
                <a:tab pos="7859713" algn="l"/>
                <a:tab pos="8308975" algn="l"/>
                <a:tab pos="8759825" algn="l"/>
                <a:tab pos="9209088" algn="l"/>
                <a:tab pos="9658350" algn="l"/>
              </a:tabLst>
            </a:pPr>
            <a:endParaRPr lang="ru-RU" sz="2400" dirty="0" smtClean="0">
              <a:solidFill>
                <a:srgbClr val="000000"/>
              </a:solidFill>
              <a:latin typeface="Times New Roman" pitchFamily="16" charset="0"/>
              <a:ea typeface="Microsoft YaHei" charset="-122"/>
            </a:endParaRPr>
          </a:p>
          <a:p>
            <a:pPr marL="336550" lvl="0" indent="-336550" defTabSz="449263" fontAlgn="base">
              <a:spcBef>
                <a:spcPts val="638"/>
              </a:spcBef>
              <a:spcAft>
                <a:spcPts val="1425"/>
              </a:spcAft>
              <a:buClr>
                <a:srgbClr val="000000"/>
              </a:buClr>
              <a:buSzPct val="45000"/>
              <a:buFont typeface="Arial" charset="0"/>
              <a:buChar char="•"/>
              <a:tabLst>
                <a:tab pos="673100" algn="l"/>
                <a:tab pos="1122363" algn="l"/>
                <a:tab pos="1571625" algn="l"/>
                <a:tab pos="2020888" algn="l"/>
                <a:tab pos="2470150" algn="l"/>
                <a:tab pos="2919413" algn="l"/>
                <a:tab pos="3368675" algn="l"/>
                <a:tab pos="3817938" algn="l"/>
                <a:tab pos="4265613" algn="l"/>
                <a:tab pos="4714875" algn="l"/>
                <a:tab pos="5164138" algn="l"/>
                <a:tab pos="5613400" algn="l"/>
                <a:tab pos="6062663" algn="l"/>
                <a:tab pos="6511925" algn="l"/>
                <a:tab pos="6961188" algn="l"/>
                <a:tab pos="7410450" algn="l"/>
                <a:tab pos="7859713" algn="l"/>
                <a:tab pos="8308975" algn="l"/>
                <a:tab pos="8759825" algn="l"/>
                <a:tab pos="9209088" algn="l"/>
                <a:tab pos="9658350" algn="l"/>
              </a:tabLst>
            </a:pPr>
            <a:endParaRPr lang="ru-RU" sz="2400" dirty="0">
              <a:solidFill>
                <a:srgbClr val="000000"/>
              </a:solidFill>
              <a:latin typeface="Times New Roman" pitchFamily="16" charset="0"/>
              <a:ea typeface="Microsoft YaHei" charset="-122"/>
            </a:endParaRPr>
          </a:p>
          <a:p>
            <a:pPr marL="336550" lvl="0" indent="-336550" defTabSz="449263" fontAlgn="base">
              <a:spcBef>
                <a:spcPts val="638"/>
              </a:spcBef>
              <a:spcAft>
                <a:spcPts val="1425"/>
              </a:spcAft>
              <a:buClr>
                <a:srgbClr val="000000"/>
              </a:buClr>
              <a:buSzPct val="45000"/>
              <a:buFont typeface="Arial" charset="0"/>
              <a:buChar char="•"/>
              <a:tabLst>
                <a:tab pos="673100" algn="l"/>
                <a:tab pos="1122363" algn="l"/>
                <a:tab pos="1571625" algn="l"/>
                <a:tab pos="2020888" algn="l"/>
                <a:tab pos="2470150" algn="l"/>
                <a:tab pos="2919413" algn="l"/>
                <a:tab pos="3368675" algn="l"/>
                <a:tab pos="3817938" algn="l"/>
                <a:tab pos="4265613" algn="l"/>
                <a:tab pos="4714875" algn="l"/>
                <a:tab pos="5164138" algn="l"/>
                <a:tab pos="5613400" algn="l"/>
                <a:tab pos="6062663" algn="l"/>
                <a:tab pos="6511925" algn="l"/>
                <a:tab pos="6961188" algn="l"/>
                <a:tab pos="7410450" algn="l"/>
                <a:tab pos="7859713" algn="l"/>
                <a:tab pos="8308975" algn="l"/>
                <a:tab pos="8759825" algn="l"/>
                <a:tab pos="9209088" algn="l"/>
                <a:tab pos="9658350" algn="l"/>
              </a:tabLst>
            </a:pPr>
            <a:r>
              <a:rPr lang="ru-RU" sz="2000" b="1" dirty="0" err="1" smtClean="0">
                <a:solidFill>
                  <a:srgbClr val="7030A0"/>
                </a:solidFill>
                <a:latin typeface="Times New Roman" pitchFamily="16" charset="0"/>
                <a:ea typeface="Microsoft YaHei" charset="-122"/>
              </a:rPr>
              <a:t>Невостребованность</a:t>
            </a:r>
            <a:r>
              <a:rPr lang="ru-RU" sz="2000" b="1" dirty="0" smtClean="0">
                <a:solidFill>
                  <a:srgbClr val="7030A0"/>
                </a:solidFill>
                <a:latin typeface="Times New Roman" pitchFamily="16" charset="0"/>
                <a:ea typeface="Microsoft YaHei" charset="-122"/>
              </a:rPr>
              <a:t> </a:t>
            </a:r>
            <a:r>
              <a:rPr lang="ru-RU" sz="2000" b="1" dirty="0">
                <a:solidFill>
                  <a:srgbClr val="7030A0"/>
                </a:solidFill>
                <a:latin typeface="Times New Roman" pitchFamily="16" charset="0"/>
                <a:ea typeface="Microsoft YaHei" charset="-122"/>
              </a:rPr>
              <a:t>речи</a:t>
            </a:r>
          </a:p>
          <a:p>
            <a:pPr marL="336550" lvl="0" indent="-336550" defTabSz="449263" fontAlgn="base">
              <a:spcBef>
                <a:spcPts val="638"/>
              </a:spcBef>
              <a:spcAft>
                <a:spcPts val="1425"/>
              </a:spcAft>
              <a:buClr>
                <a:srgbClr val="000000"/>
              </a:buClr>
              <a:buSzPct val="45000"/>
              <a:buFont typeface="Arial" charset="0"/>
              <a:buChar char="•"/>
              <a:tabLst>
                <a:tab pos="673100" algn="l"/>
                <a:tab pos="1122363" algn="l"/>
                <a:tab pos="1571625" algn="l"/>
                <a:tab pos="2020888" algn="l"/>
                <a:tab pos="2470150" algn="l"/>
                <a:tab pos="2919413" algn="l"/>
                <a:tab pos="3368675" algn="l"/>
                <a:tab pos="3817938" algn="l"/>
                <a:tab pos="4265613" algn="l"/>
                <a:tab pos="4714875" algn="l"/>
                <a:tab pos="5164138" algn="l"/>
                <a:tab pos="5613400" algn="l"/>
                <a:tab pos="6062663" algn="l"/>
                <a:tab pos="6511925" algn="l"/>
                <a:tab pos="6961188" algn="l"/>
                <a:tab pos="7410450" algn="l"/>
                <a:tab pos="7859713" algn="l"/>
                <a:tab pos="8308975" algn="l"/>
                <a:tab pos="8759825" algn="l"/>
                <a:tab pos="9209088" algn="l"/>
                <a:tab pos="9658350" algn="l"/>
              </a:tabLst>
            </a:pPr>
            <a:r>
              <a:rPr lang="ru-RU" sz="2000" b="1" dirty="0">
                <a:solidFill>
                  <a:srgbClr val="7030A0"/>
                </a:solidFill>
                <a:latin typeface="Times New Roman" pitchFamily="16" charset="0"/>
                <a:ea typeface="Microsoft YaHei" charset="-122"/>
              </a:rPr>
              <a:t>Заболевания и поражения головного мозга</a:t>
            </a:r>
          </a:p>
          <a:p>
            <a:pPr marL="336550" lvl="0" indent="-336550" defTabSz="449263" fontAlgn="base">
              <a:spcBef>
                <a:spcPts val="638"/>
              </a:spcBef>
              <a:spcAft>
                <a:spcPts val="1425"/>
              </a:spcAft>
              <a:buClr>
                <a:srgbClr val="000000"/>
              </a:buClr>
              <a:buSzPct val="45000"/>
              <a:buFont typeface="Arial" charset="0"/>
              <a:buChar char="•"/>
              <a:tabLst>
                <a:tab pos="673100" algn="l"/>
                <a:tab pos="1122363" algn="l"/>
                <a:tab pos="1571625" algn="l"/>
                <a:tab pos="2020888" algn="l"/>
                <a:tab pos="2470150" algn="l"/>
                <a:tab pos="2919413" algn="l"/>
                <a:tab pos="3368675" algn="l"/>
                <a:tab pos="3817938" algn="l"/>
                <a:tab pos="4265613" algn="l"/>
                <a:tab pos="4714875" algn="l"/>
                <a:tab pos="5164138" algn="l"/>
                <a:tab pos="5613400" algn="l"/>
                <a:tab pos="6062663" algn="l"/>
                <a:tab pos="6511925" algn="l"/>
                <a:tab pos="6961188" algn="l"/>
                <a:tab pos="7410450" algn="l"/>
                <a:tab pos="7859713" algn="l"/>
                <a:tab pos="8308975" algn="l"/>
                <a:tab pos="8759825" algn="l"/>
                <a:tab pos="9209088" algn="l"/>
                <a:tab pos="9658350" algn="l"/>
              </a:tabLst>
            </a:pPr>
            <a:r>
              <a:rPr lang="ru-RU" sz="2000" b="1" dirty="0">
                <a:solidFill>
                  <a:srgbClr val="7030A0"/>
                </a:solidFill>
                <a:latin typeface="Times New Roman" pitchFamily="16" charset="0"/>
                <a:ea typeface="Microsoft YaHei" charset="-122"/>
              </a:rPr>
              <a:t>Нарушения слуха</a:t>
            </a:r>
          </a:p>
          <a:p>
            <a:pPr marL="336550" lvl="0" indent="-336550" defTabSz="449263" fontAlgn="base">
              <a:spcBef>
                <a:spcPts val="638"/>
              </a:spcBef>
              <a:spcAft>
                <a:spcPts val="1425"/>
              </a:spcAft>
              <a:buClr>
                <a:srgbClr val="000000"/>
              </a:buClr>
              <a:buSzPct val="45000"/>
              <a:buFont typeface="Arial" charset="0"/>
              <a:buChar char="•"/>
              <a:tabLst>
                <a:tab pos="673100" algn="l"/>
                <a:tab pos="1122363" algn="l"/>
                <a:tab pos="1571625" algn="l"/>
                <a:tab pos="2020888" algn="l"/>
                <a:tab pos="2470150" algn="l"/>
                <a:tab pos="2919413" algn="l"/>
                <a:tab pos="3368675" algn="l"/>
                <a:tab pos="3817938" algn="l"/>
                <a:tab pos="4265613" algn="l"/>
                <a:tab pos="4714875" algn="l"/>
                <a:tab pos="5164138" algn="l"/>
                <a:tab pos="5613400" algn="l"/>
                <a:tab pos="6062663" algn="l"/>
                <a:tab pos="6511925" algn="l"/>
                <a:tab pos="6961188" algn="l"/>
                <a:tab pos="7410450" algn="l"/>
                <a:tab pos="7859713" algn="l"/>
                <a:tab pos="8308975" algn="l"/>
                <a:tab pos="8759825" algn="l"/>
                <a:tab pos="9209088" algn="l"/>
                <a:tab pos="9658350" algn="l"/>
              </a:tabLst>
            </a:pPr>
            <a:r>
              <a:rPr lang="ru-RU" sz="2000" b="1" dirty="0">
                <a:solidFill>
                  <a:srgbClr val="7030A0"/>
                </a:solidFill>
                <a:latin typeface="Times New Roman" pitchFamily="16" charset="0"/>
                <a:ea typeface="Microsoft YaHei" charset="-122"/>
              </a:rPr>
              <a:t>Различные заболевания в первые годы жизни ребенка</a:t>
            </a:r>
          </a:p>
          <a:p>
            <a:pPr marL="336550" lvl="0" indent="-336550" defTabSz="449263" fontAlgn="base">
              <a:spcBef>
                <a:spcPts val="638"/>
              </a:spcBef>
              <a:spcAft>
                <a:spcPts val="1425"/>
              </a:spcAft>
              <a:buClr>
                <a:srgbClr val="000000"/>
              </a:buClr>
              <a:buSzPct val="45000"/>
              <a:buFont typeface="Arial" charset="0"/>
              <a:buChar char="•"/>
              <a:tabLst>
                <a:tab pos="673100" algn="l"/>
                <a:tab pos="1122363" algn="l"/>
                <a:tab pos="1571625" algn="l"/>
                <a:tab pos="2020888" algn="l"/>
                <a:tab pos="2470150" algn="l"/>
                <a:tab pos="2919413" algn="l"/>
                <a:tab pos="3368675" algn="l"/>
                <a:tab pos="3817938" algn="l"/>
                <a:tab pos="4265613" algn="l"/>
                <a:tab pos="4714875" algn="l"/>
                <a:tab pos="5164138" algn="l"/>
                <a:tab pos="5613400" algn="l"/>
                <a:tab pos="6062663" algn="l"/>
                <a:tab pos="6511925" algn="l"/>
                <a:tab pos="6961188" algn="l"/>
                <a:tab pos="7410450" algn="l"/>
                <a:tab pos="7859713" algn="l"/>
                <a:tab pos="8308975" algn="l"/>
                <a:tab pos="8759825" algn="l"/>
                <a:tab pos="9209088" algn="l"/>
                <a:tab pos="9658350" algn="l"/>
              </a:tabLst>
            </a:pPr>
            <a:r>
              <a:rPr lang="ru-RU" sz="2000" b="1" dirty="0">
                <a:solidFill>
                  <a:srgbClr val="7030A0"/>
                </a:solidFill>
                <a:latin typeface="Times New Roman" pitchFamily="16" charset="0"/>
                <a:ea typeface="Microsoft YaHei" charset="-122"/>
              </a:rPr>
              <a:t>Неблагоприятные социально-бытовые условия</a:t>
            </a:r>
          </a:p>
          <a:p>
            <a:pPr marL="336550" lvl="0" indent="-336550" defTabSz="449263" fontAlgn="base">
              <a:spcBef>
                <a:spcPts val="638"/>
              </a:spcBef>
              <a:spcAft>
                <a:spcPts val="1425"/>
              </a:spcAft>
              <a:buClr>
                <a:srgbClr val="000000"/>
              </a:buClr>
              <a:buSzPct val="45000"/>
              <a:buFont typeface="Arial" charset="0"/>
              <a:buChar char="•"/>
              <a:tabLst>
                <a:tab pos="673100" algn="l"/>
                <a:tab pos="1122363" algn="l"/>
                <a:tab pos="1571625" algn="l"/>
                <a:tab pos="2020888" algn="l"/>
                <a:tab pos="2470150" algn="l"/>
                <a:tab pos="2919413" algn="l"/>
                <a:tab pos="3368675" algn="l"/>
                <a:tab pos="3817938" algn="l"/>
                <a:tab pos="4265613" algn="l"/>
                <a:tab pos="4714875" algn="l"/>
                <a:tab pos="5164138" algn="l"/>
                <a:tab pos="5613400" algn="l"/>
                <a:tab pos="6062663" algn="l"/>
                <a:tab pos="6511925" algn="l"/>
                <a:tab pos="6961188" algn="l"/>
                <a:tab pos="7410450" algn="l"/>
                <a:tab pos="7859713" algn="l"/>
                <a:tab pos="8308975" algn="l"/>
                <a:tab pos="8759825" algn="l"/>
                <a:tab pos="9209088" algn="l"/>
                <a:tab pos="9658350" algn="l"/>
              </a:tabLst>
            </a:pPr>
            <a:r>
              <a:rPr lang="ru-RU" sz="2000" b="1" dirty="0">
                <a:solidFill>
                  <a:srgbClr val="7030A0"/>
                </a:solidFill>
                <a:latin typeface="Times New Roman" pitchFamily="16" charset="0"/>
                <a:ea typeface="Microsoft YaHei" charset="-122"/>
              </a:rPr>
              <a:t>Различная внутриутробная патология </a:t>
            </a:r>
          </a:p>
          <a:p>
            <a:pPr marL="336550" lvl="0" indent="-336550" defTabSz="449263" fontAlgn="base">
              <a:spcBef>
                <a:spcPts val="638"/>
              </a:spcBef>
              <a:spcAft>
                <a:spcPts val="1425"/>
              </a:spcAft>
              <a:buClr>
                <a:srgbClr val="000000"/>
              </a:buClr>
              <a:buSzPct val="45000"/>
              <a:buFont typeface="Arial" charset="0"/>
              <a:buChar char="•"/>
              <a:tabLst>
                <a:tab pos="673100" algn="l"/>
                <a:tab pos="1122363" algn="l"/>
                <a:tab pos="1571625" algn="l"/>
                <a:tab pos="2020888" algn="l"/>
                <a:tab pos="2470150" algn="l"/>
                <a:tab pos="2919413" algn="l"/>
                <a:tab pos="3368675" algn="l"/>
                <a:tab pos="3817938" algn="l"/>
                <a:tab pos="4265613" algn="l"/>
                <a:tab pos="4714875" algn="l"/>
                <a:tab pos="5164138" algn="l"/>
                <a:tab pos="5613400" algn="l"/>
                <a:tab pos="6062663" algn="l"/>
                <a:tab pos="6511925" algn="l"/>
                <a:tab pos="6961188" algn="l"/>
                <a:tab pos="7410450" algn="l"/>
                <a:tab pos="7859713" algn="l"/>
                <a:tab pos="8308975" algn="l"/>
                <a:tab pos="8759825" algn="l"/>
                <a:tab pos="9209088" algn="l"/>
                <a:tab pos="9658350" algn="l"/>
              </a:tabLst>
            </a:pPr>
            <a:r>
              <a:rPr lang="ru-RU" sz="2000" b="1" dirty="0">
                <a:solidFill>
                  <a:srgbClr val="7030A0"/>
                </a:solidFill>
                <a:latin typeface="Times New Roman" pitchFamily="16" charset="0"/>
                <a:ea typeface="Microsoft YaHei" charset="-122"/>
              </a:rPr>
              <a:t>Родовая травма, кесарево сечение и асфиксия во время родов</a:t>
            </a:r>
            <a:endParaRPr lang="ru-RU" sz="2000" b="1" dirty="0">
              <a:solidFill>
                <a:srgbClr val="7030A0"/>
              </a:solidFill>
              <a:latin typeface="Times New Roman" pitchFamily="16" charset="0"/>
              <a:ea typeface="Microsoft YaHei" charset="-122"/>
            </a:endParaRPr>
          </a:p>
        </p:txBody>
      </p:sp>
    </p:spTree>
    <p:extLst>
      <p:ext uri="{BB962C8B-B14F-4D97-AF65-F5344CB8AC3E}">
        <p14:creationId xmlns:p14="http://schemas.microsoft.com/office/powerpoint/2010/main" val="113411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404664"/>
            <a:ext cx="6768752" cy="10081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ru-RU" sz="28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Речевые диагнозы детей нашей группы</a:t>
            </a:r>
            <a:endParaRPr kumimoji="0" lang="ru-RU" sz="2800" b="1" i="0" u="none" strike="noStrike" kern="0" cap="none" spc="0" normalizeH="0" baseline="0" noProof="0" dirty="0">
              <a:ln>
                <a:noFill/>
              </a:ln>
              <a:solidFill>
                <a:srgbClr val="FFC000"/>
              </a:solidFill>
              <a:effectLst/>
              <a:uLnTx/>
              <a:uFillTx/>
              <a:latin typeface="Constantia"/>
            </a:endParaRPr>
          </a:p>
        </p:txBody>
      </p:sp>
      <p:cxnSp>
        <p:nvCxnSpPr>
          <p:cNvPr id="4" name="Прямая со стрелкой 3"/>
          <p:cNvCxnSpPr/>
          <p:nvPr/>
        </p:nvCxnSpPr>
        <p:spPr>
          <a:xfrm flipH="1">
            <a:off x="1043608" y="1484784"/>
            <a:ext cx="79208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251520" y="2852936"/>
            <a:ext cx="4032448" cy="34563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000" b="1" kern="0" dirty="0">
                <a:solidFill>
                  <a:schemeClr val="tx1"/>
                </a:solidFill>
                <a:latin typeface="Times New Roman" pitchFamily="18" charset="0"/>
                <a:cs typeface="Times New Roman" pitchFamily="18" charset="0"/>
              </a:rPr>
              <a:t>При диагнозе </a:t>
            </a:r>
            <a:r>
              <a:rPr kumimoji="0" lang="ru-RU" sz="2000" b="1" i="1"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дизартрия</a:t>
            </a:r>
            <a:r>
              <a:rPr lang="ru-RU" sz="2000" b="1" kern="0" dirty="0">
                <a:solidFill>
                  <a:schemeClr val="tx1"/>
                </a:solidFill>
                <a:latin typeface="Times New Roman" pitchFamily="18" charset="0"/>
                <a:cs typeface="Times New Roman" pitchFamily="18" charset="0"/>
              </a:rPr>
              <a:t> у детей нарушено не только произношение    звуков, но также темп, модуляция, выразительность голоса, ритм и дыхание, то есть в дефиците все отделы, участвующие в "говорении": и </a:t>
            </a:r>
            <a:r>
              <a:rPr lang="ru-RU" sz="2000" b="1" kern="0" dirty="0" err="1">
                <a:solidFill>
                  <a:schemeClr val="tx1"/>
                </a:solidFill>
                <a:latin typeface="Times New Roman" pitchFamily="18" charset="0"/>
                <a:cs typeface="Times New Roman" pitchFamily="18" charset="0"/>
              </a:rPr>
              <a:t>дыхатель-ные</a:t>
            </a:r>
            <a:r>
              <a:rPr lang="ru-RU" sz="2000" b="1" kern="0" dirty="0">
                <a:solidFill>
                  <a:schemeClr val="tx1"/>
                </a:solidFill>
                <a:latin typeface="Times New Roman" pitchFamily="18" charset="0"/>
                <a:cs typeface="Times New Roman" pitchFamily="18" charset="0"/>
              </a:rPr>
              <a:t>, и голосовые, и </a:t>
            </a:r>
            <a:r>
              <a:rPr lang="ru-RU" sz="2000" b="1" kern="0" dirty="0" err="1">
                <a:solidFill>
                  <a:schemeClr val="tx1"/>
                </a:solidFill>
                <a:latin typeface="Times New Roman" pitchFamily="18" charset="0"/>
                <a:cs typeface="Times New Roman" pitchFamily="18" charset="0"/>
              </a:rPr>
              <a:t>мыш-цы</a:t>
            </a:r>
            <a:r>
              <a:rPr lang="ru-RU" sz="2000" b="1" kern="0" dirty="0">
                <a:solidFill>
                  <a:schemeClr val="tx1"/>
                </a:solidFill>
                <a:latin typeface="Times New Roman" pitchFamily="18" charset="0"/>
                <a:cs typeface="Times New Roman" pitchFamily="18" charset="0"/>
              </a:rPr>
              <a:t> артикуляционного аппарата</a:t>
            </a:r>
            <a:r>
              <a:rPr lang="ru-RU" sz="2000" kern="0" dirty="0">
                <a:solidFill>
                  <a:prstClr val="white"/>
                </a:solidFill>
                <a:latin typeface="Times New Roman" pitchFamily="18" charset="0"/>
                <a:cs typeface="Times New Roman" pitchFamily="18" charset="0"/>
              </a:rPr>
              <a:t>.</a:t>
            </a:r>
            <a:endParaRPr lang="ru-RU" sz="2000" kern="0" dirty="0">
              <a:solidFill>
                <a:prstClr val="white"/>
              </a:solidFill>
              <a:latin typeface="Times New Roman" pitchFamily="18" charset="0"/>
              <a:cs typeface="Times New Roman" pitchFamily="18" charset="0"/>
            </a:endParaRPr>
          </a:p>
        </p:txBody>
      </p:sp>
      <p:cxnSp>
        <p:nvCxnSpPr>
          <p:cNvPr id="7" name="Прямая со стрелкой 6"/>
          <p:cNvCxnSpPr/>
          <p:nvPr/>
        </p:nvCxnSpPr>
        <p:spPr>
          <a:xfrm>
            <a:off x="7164288" y="1484784"/>
            <a:ext cx="57606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5220072" y="2852936"/>
            <a:ext cx="3672408" cy="34563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ru-RU" sz="2800" b="1" i="1"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Общее недоразвитие речи </a:t>
            </a:r>
            <a:r>
              <a:rPr kumimoji="0" lang="ru-RU" sz="28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(ОНР)- </a:t>
            </a:r>
            <a:r>
              <a:rPr lang="ru-RU" sz="2800" kern="0" dirty="0">
                <a:solidFill>
                  <a:schemeClr val="tx1"/>
                </a:solidFill>
                <a:latin typeface="Times New Roman" pitchFamily="18" charset="0"/>
                <a:cs typeface="Times New Roman" pitchFamily="18" charset="0"/>
              </a:rPr>
              <a:t>это системное  нарушение всех компонентов речи: и лексики, и грамматики, и фразовой речи</a:t>
            </a:r>
            <a:r>
              <a:rPr lang="ru-RU" sz="2800" kern="0" dirty="0" smtClean="0">
                <a:solidFill>
                  <a:schemeClr val="tx1"/>
                </a:solidFill>
                <a:latin typeface="Times New Roman" pitchFamily="18" charset="0"/>
                <a:cs typeface="Times New Roman" pitchFamily="18" charset="0"/>
              </a:rPr>
              <a:t>.</a:t>
            </a:r>
            <a:endParaRPr lang="ru-RU" sz="2800" kern="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8267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476672"/>
            <a:ext cx="7272808" cy="1077218"/>
          </a:xfrm>
          <a:prstGeom prst="rect">
            <a:avLst/>
          </a:prstGeom>
        </p:spPr>
        <p:txBody>
          <a:bodyPr wrap="square">
            <a:spAutoFit/>
          </a:bodyPr>
          <a:lstStyle/>
          <a:p>
            <a:pPr algn="ctr"/>
            <a:r>
              <a:rPr lang="ru-RU" sz="3200" b="1" i="1" u="none" strike="noStrike" dirty="0" smtClean="0">
                <a:solidFill>
                  <a:srgbClr val="C00000"/>
                </a:solidFill>
                <a:effectLst/>
                <a:latin typeface="Times New Roman" pitchFamily="18" charset="0"/>
                <a:cs typeface="Times New Roman" pitchFamily="18" charset="0"/>
              </a:rPr>
              <a:t>Рекомендации  родителям детей с речевыми нарушениями.</a:t>
            </a:r>
            <a:endParaRPr lang="ru-RU" sz="3200"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611560" y="335846"/>
            <a:ext cx="8208912" cy="5355312"/>
          </a:xfrm>
          <a:prstGeom prst="rect">
            <a:avLst/>
          </a:prstGeom>
        </p:spPr>
        <p:txBody>
          <a:bodyPr wrap="square">
            <a:spAutoFit/>
          </a:bodyPr>
          <a:lstStyle/>
          <a:p>
            <a:pPr indent="228600"/>
            <a:endParaRPr lang="ru-RU" b="0" i="1" u="none" strike="noStrike" dirty="0" smtClean="0">
              <a:solidFill>
                <a:srgbClr val="111111"/>
              </a:solidFill>
              <a:effectLst/>
              <a:latin typeface="Arial"/>
            </a:endParaRPr>
          </a:p>
          <a:p>
            <a:pPr indent="228600"/>
            <a:endParaRPr lang="ru-RU" i="1" dirty="0">
              <a:solidFill>
                <a:srgbClr val="111111"/>
              </a:solidFill>
              <a:latin typeface="Arial"/>
            </a:endParaRPr>
          </a:p>
          <a:p>
            <a:pPr indent="228600"/>
            <a:endParaRPr lang="ru-RU" b="0" i="1" u="none" strike="noStrike" dirty="0" smtClean="0">
              <a:solidFill>
                <a:srgbClr val="111111"/>
              </a:solidFill>
              <a:effectLst/>
              <a:latin typeface="Arial"/>
            </a:endParaRPr>
          </a:p>
          <a:p>
            <a:pPr indent="228600"/>
            <a:endParaRPr lang="ru-RU" i="1" dirty="0">
              <a:solidFill>
                <a:srgbClr val="111111"/>
              </a:solidFill>
              <a:latin typeface="Arial"/>
            </a:endParaRPr>
          </a:p>
          <a:p>
            <a:pPr indent="228600"/>
            <a:endParaRPr lang="ru-RU" b="0" i="1" u="none" strike="noStrike" dirty="0" smtClean="0">
              <a:solidFill>
                <a:srgbClr val="111111"/>
              </a:solidFill>
              <a:effectLst/>
              <a:latin typeface="Arial"/>
            </a:endParaRPr>
          </a:p>
          <a:p>
            <a:pPr marL="285750" indent="-285750" algn="just">
              <a:buFont typeface="Wingdings" pitchFamily="2" charset="2"/>
              <a:buChar char="v"/>
            </a:pPr>
            <a:r>
              <a:rPr lang="ru-RU" b="1" i="1" u="none" strike="noStrike" dirty="0" smtClean="0">
                <a:solidFill>
                  <a:srgbClr val="7030A0"/>
                </a:solidFill>
                <a:effectLst/>
                <a:latin typeface="Arial"/>
              </a:rPr>
              <a:t>Согласовывайте с учителем-логопедом и педагогами группы всю работу по воспитанию правильной речи.</a:t>
            </a:r>
            <a:endParaRPr lang="ru-RU" sz="1400" b="1" dirty="0">
              <a:solidFill>
                <a:srgbClr val="7030A0"/>
              </a:solidFill>
            </a:endParaRPr>
          </a:p>
          <a:p>
            <a:pPr marL="285750" indent="-285750" algn="just">
              <a:buFont typeface="Wingdings" pitchFamily="2" charset="2"/>
              <a:buChar char="v"/>
            </a:pPr>
            <a:r>
              <a:rPr lang="ru-RU" b="1" i="1" u="none" strike="noStrike" dirty="0" smtClean="0">
                <a:solidFill>
                  <a:srgbClr val="7030A0"/>
                </a:solidFill>
                <a:effectLst/>
                <a:latin typeface="Arial"/>
              </a:rPr>
              <a:t>Никогда не упрекайте ребёнка за то, что он говорит неправильно.</a:t>
            </a:r>
            <a:endParaRPr lang="ru-RU" sz="1400" b="1" dirty="0">
              <a:solidFill>
                <a:srgbClr val="7030A0"/>
              </a:solidFill>
            </a:endParaRPr>
          </a:p>
          <a:p>
            <a:pPr marL="285750" indent="-285750" algn="just">
              <a:buFont typeface="Wingdings" pitchFamily="2" charset="2"/>
              <a:buChar char="v"/>
            </a:pPr>
            <a:r>
              <a:rPr lang="ru-RU" b="1" i="1" u="none" strike="noStrike" dirty="0" smtClean="0">
                <a:solidFill>
                  <a:srgbClr val="7030A0"/>
                </a:solidFill>
                <a:effectLst/>
                <a:latin typeface="Arial"/>
              </a:rPr>
              <a:t>Не подражайте его неправильной речи, как бы мила она вам не показалось.</a:t>
            </a:r>
            <a:endParaRPr lang="ru-RU" sz="1400" b="1" dirty="0">
              <a:solidFill>
                <a:srgbClr val="7030A0"/>
              </a:solidFill>
            </a:endParaRPr>
          </a:p>
          <a:p>
            <a:pPr marL="285750" indent="-285750" algn="just">
              <a:buFont typeface="Wingdings" pitchFamily="2" charset="2"/>
              <a:buChar char="v"/>
            </a:pPr>
            <a:r>
              <a:rPr lang="ru-RU" b="1" i="1" u="none" strike="noStrike" dirty="0" smtClean="0">
                <a:solidFill>
                  <a:srgbClr val="7030A0"/>
                </a:solidFill>
                <a:effectLst/>
                <a:latin typeface="Arial"/>
              </a:rPr>
              <a:t>Поправляя, не повторяйте неправильно произнесённое слово. </a:t>
            </a:r>
          </a:p>
          <a:p>
            <a:pPr marL="285750" indent="-285750" algn="just">
              <a:buFont typeface="Wingdings" pitchFamily="2" charset="2"/>
              <a:buChar char="v"/>
            </a:pPr>
            <a:r>
              <a:rPr lang="ru-RU" b="1" i="1" u="none" strike="noStrike" dirty="0" smtClean="0">
                <a:solidFill>
                  <a:srgbClr val="7030A0"/>
                </a:solidFill>
                <a:effectLst/>
                <a:latin typeface="Arial"/>
              </a:rPr>
              <a:t>Научившись говорить звук, ребёнок не всегда произносит его. Это не </a:t>
            </a:r>
            <a:r>
              <a:rPr lang="ru-RU" b="1" i="1" u="sng" dirty="0" smtClean="0">
                <a:solidFill>
                  <a:srgbClr val="7030A0"/>
                </a:solidFill>
                <a:effectLst/>
                <a:latin typeface="Arial"/>
              </a:rPr>
              <a:t>баловство</a:t>
            </a:r>
            <a:r>
              <a:rPr lang="ru-RU" b="1" i="1" u="none" strike="noStrike" dirty="0" smtClean="0">
                <a:solidFill>
                  <a:srgbClr val="7030A0"/>
                </a:solidFill>
                <a:effectLst/>
                <a:latin typeface="Arial"/>
              </a:rPr>
              <a:t>: нужно время, чтобы звук «вошёл» в речь.</a:t>
            </a:r>
          </a:p>
          <a:p>
            <a:pPr marL="285750" indent="-285750" algn="just">
              <a:buFont typeface="Wingdings" pitchFamily="2" charset="2"/>
              <a:buChar char="v"/>
            </a:pPr>
            <a:r>
              <a:rPr lang="ru-RU" b="1" i="1" u="none" strike="noStrike" dirty="0" smtClean="0">
                <a:solidFill>
                  <a:srgbClr val="7030A0"/>
                </a:solidFill>
                <a:effectLst/>
                <a:latin typeface="Arial"/>
              </a:rPr>
              <a:t>Систематически и аккуратно выполняйте с ним домашнее задание.</a:t>
            </a:r>
            <a:endParaRPr lang="ru-RU" sz="1400" b="1" dirty="0">
              <a:solidFill>
                <a:srgbClr val="7030A0"/>
              </a:solidFill>
            </a:endParaRPr>
          </a:p>
          <a:p>
            <a:pPr marL="285750" indent="-285750" algn="just">
              <a:buFont typeface="Wingdings" pitchFamily="2" charset="2"/>
              <a:buChar char="v"/>
            </a:pPr>
            <a:r>
              <a:rPr lang="ru-RU" b="1" i="1" u="none" strike="noStrike" dirty="0" smtClean="0">
                <a:solidFill>
                  <a:srgbClr val="7030A0"/>
                </a:solidFill>
                <a:effectLst/>
                <a:latin typeface="Arial"/>
              </a:rPr>
              <a:t>Занимайтесь ежедневно или через день в доброжелательной, игровой форме.</a:t>
            </a:r>
            <a:endParaRPr lang="ru-RU" sz="1400" b="1" dirty="0">
              <a:solidFill>
                <a:srgbClr val="7030A0"/>
              </a:solidFill>
            </a:endParaRPr>
          </a:p>
          <a:p>
            <a:pPr marL="285750" indent="-285750" algn="just">
              <a:buFont typeface="Wingdings" pitchFamily="2" charset="2"/>
              <a:buChar char="v"/>
            </a:pPr>
            <a:r>
              <a:rPr lang="ru-RU" b="1" i="1" u="none" strike="noStrike" dirty="0" smtClean="0">
                <a:solidFill>
                  <a:srgbClr val="7030A0"/>
                </a:solidFill>
                <a:effectLst/>
                <a:latin typeface="Arial"/>
              </a:rPr>
              <a:t>Не принуждайте ребенка к выполнению домашнего задания.</a:t>
            </a:r>
            <a:endParaRPr lang="ru-RU" sz="1400" b="1" dirty="0">
              <a:solidFill>
                <a:srgbClr val="7030A0"/>
              </a:solidFill>
            </a:endParaRPr>
          </a:p>
        </p:txBody>
      </p:sp>
    </p:spTree>
    <p:extLst>
      <p:ext uri="{BB962C8B-B14F-4D97-AF65-F5344CB8AC3E}">
        <p14:creationId xmlns:p14="http://schemas.microsoft.com/office/powerpoint/2010/main" val="1757782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1"/>
            <a:ext cx="8424936" cy="8309967"/>
          </a:xfrm>
          <a:prstGeom prst="rect">
            <a:avLst/>
          </a:prstGeom>
        </p:spPr>
        <p:txBody>
          <a:bodyPr wrap="square">
            <a:spAutoFit/>
          </a:bodyPr>
          <a:lstStyle/>
          <a:p>
            <a:pPr algn="ctr"/>
            <a:r>
              <a:rPr lang="ru-RU" sz="3600" dirty="0">
                <a:solidFill>
                  <a:srgbClr val="C00000"/>
                </a:solidFill>
                <a:latin typeface="Times New Roman" pitchFamily="18" charset="0"/>
                <a:cs typeface="Times New Roman" pitchFamily="18" charset="0"/>
              </a:rPr>
              <a:t>Р</a:t>
            </a:r>
            <a:r>
              <a:rPr lang="ru-RU" sz="3600" dirty="0" smtClean="0">
                <a:solidFill>
                  <a:srgbClr val="C00000"/>
                </a:solidFill>
                <a:latin typeface="Times New Roman" pitchFamily="18" charset="0"/>
                <a:cs typeface="Times New Roman" pitchFamily="18" charset="0"/>
              </a:rPr>
              <a:t>екомендации родителям детей с речевыми нарушениями</a:t>
            </a:r>
          </a:p>
          <a:p>
            <a:pPr marL="285750" indent="-285750">
              <a:buFont typeface="Wingdings" pitchFamily="2" charset="2"/>
              <a:buChar char="Ø"/>
            </a:pPr>
            <a:r>
              <a:rPr lang="ru-RU" b="1" i="1" u="none" dirty="0" smtClean="0">
                <a:solidFill>
                  <a:srgbClr val="7030A0"/>
                </a:solidFill>
                <a:latin typeface="Times New Roman" pitchFamily="18" charset="0"/>
                <a:cs typeface="Times New Roman" pitchFamily="18" charset="0"/>
              </a:rPr>
              <a:t>Необходимо ежедневно выполнять артикуляционную гимнастику, чтобы вырабатываемые у детей навыки закреплялись. Лучше выполнять упражнения 3 – 4 раза в день по 3 - 5 минут, 2 – 3 упражнения за раз. Каждое упражнение выполняется по 5 – 7 раз, статические упражнения выполняются по 10 – 15 секунд (удержание артикуляционной позы в одном положении). Артикуляционную гимнастику выполняют сидя перед зеркалом, спина должна быть прямой, тело не напряжено, руки и ноги в спокойном положении.</a:t>
            </a:r>
            <a:endParaRPr lang="ru-RU" b="1" dirty="0">
              <a:solidFill>
                <a:srgbClr val="7030A0"/>
              </a:solidFill>
              <a:latin typeface="Times New Roman" pitchFamily="18" charset="0"/>
              <a:cs typeface="Times New Roman" pitchFamily="18" charset="0"/>
            </a:endParaRPr>
          </a:p>
          <a:p>
            <a:pPr marL="285750" indent="-285750">
              <a:buFont typeface="Wingdings" pitchFamily="2" charset="2"/>
              <a:buChar char="Ø"/>
            </a:pPr>
            <a:r>
              <a:rPr lang="ru-RU" b="1" i="1" u="none" dirty="0" smtClean="0">
                <a:solidFill>
                  <a:srgbClr val="7030A0"/>
                </a:solidFill>
                <a:latin typeface="Times New Roman" pitchFamily="18" charset="0"/>
                <a:cs typeface="Times New Roman" pitchFamily="18" charset="0"/>
              </a:rPr>
              <a:t>Используйте упражнения для развития мелкой моторики рук (пальчиковая гимнастика). Доказано, что, чем раньше начинается работа по развитию мелкой моторики рук, тем больший положительный эффект оказывает она на формирование речи, на профилактику и коррекцию речевых нарушений.</a:t>
            </a:r>
            <a:endParaRPr lang="ru-RU" b="1" dirty="0">
              <a:solidFill>
                <a:srgbClr val="7030A0"/>
              </a:solidFill>
              <a:latin typeface="Times New Roman" pitchFamily="18" charset="0"/>
              <a:cs typeface="Times New Roman" pitchFamily="18" charset="0"/>
            </a:endParaRPr>
          </a:p>
          <a:p>
            <a:pPr marL="285750" indent="-285750">
              <a:buFont typeface="Wingdings" pitchFamily="2" charset="2"/>
              <a:buChar char="Ø"/>
            </a:pPr>
            <a:r>
              <a:rPr lang="ru-RU" b="1" i="1" u="none" dirty="0" smtClean="0">
                <a:solidFill>
                  <a:srgbClr val="7030A0"/>
                </a:solidFill>
                <a:latin typeface="Times New Roman" pitchFamily="18" charset="0"/>
                <a:cs typeface="Times New Roman" pitchFamily="18" charset="0"/>
              </a:rPr>
              <a:t>Вводите поставленные и закрепленные звуки в обиходную речь, вырабатывая у ребенка навык самоконтроля.</a:t>
            </a:r>
            <a:endParaRPr lang="ru-RU" b="1" dirty="0">
              <a:solidFill>
                <a:srgbClr val="7030A0"/>
              </a:solidFill>
              <a:latin typeface="Times New Roman" pitchFamily="18" charset="0"/>
              <a:cs typeface="Times New Roman" pitchFamily="18" charset="0"/>
            </a:endParaRPr>
          </a:p>
          <a:p>
            <a:pPr marL="285750" indent="-285750">
              <a:buFont typeface="Wingdings" pitchFamily="2" charset="2"/>
              <a:buChar char="Ø"/>
            </a:pPr>
            <a:r>
              <a:rPr lang="ru-RU" b="1" i="1" u="none" dirty="0" smtClean="0">
                <a:solidFill>
                  <a:srgbClr val="7030A0"/>
                </a:solidFill>
                <a:latin typeface="Times New Roman" pitchFamily="18" charset="0"/>
                <a:cs typeface="Times New Roman" pitchFamily="18" charset="0"/>
              </a:rPr>
              <a:t>Учите наблюдать, слушать, рассуждать, четко и ясно выражать свои мысли.</a:t>
            </a:r>
            <a:endParaRPr lang="ru-RU" b="1" dirty="0">
              <a:solidFill>
                <a:srgbClr val="7030A0"/>
              </a:solidFill>
              <a:latin typeface="Times New Roman" pitchFamily="18" charset="0"/>
              <a:cs typeface="Times New Roman" pitchFamily="18" charset="0"/>
            </a:endParaRPr>
          </a:p>
          <a:p>
            <a:pPr marL="285750" indent="-285750">
              <a:buFont typeface="Wingdings" pitchFamily="2" charset="2"/>
              <a:buChar char="Ø"/>
            </a:pPr>
            <a:r>
              <a:rPr lang="ru-RU" b="1" i="1" u="none" dirty="0" smtClean="0">
                <a:solidFill>
                  <a:srgbClr val="7030A0"/>
                </a:solidFill>
                <a:latin typeface="Times New Roman" pitchFamily="18" charset="0"/>
                <a:cs typeface="Times New Roman" pitchFamily="18" charset="0"/>
              </a:rPr>
              <a:t>Совместно с педагогами группы работайте над развитием движений, воспитывайте усидчивость, самостоятельность в выполнении заданий.</a:t>
            </a:r>
            <a:endParaRPr lang="ru-RU" b="1" dirty="0">
              <a:solidFill>
                <a:srgbClr val="7030A0"/>
              </a:solidFill>
              <a:latin typeface="Times New Roman" pitchFamily="18" charset="0"/>
              <a:cs typeface="Times New Roman" pitchFamily="18" charset="0"/>
            </a:endParaRPr>
          </a:p>
          <a:p>
            <a:pPr algn="ctr"/>
            <a:endParaRPr lang="ru-RU" b="1" dirty="0">
              <a:solidFill>
                <a:srgbClr val="7030A0"/>
              </a:solidFill>
              <a:latin typeface="Times New Roman" pitchFamily="18" charset="0"/>
              <a:cs typeface="Times New Roman" pitchFamily="18" charset="0"/>
            </a:endParaRPr>
          </a:p>
          <a:p>
            <a:pPr algn="ctr"/>
            <a:endParaRPr lang="ru-RU" sz="1200" dirty="0" smtClean="0">
              <a:solidFill>
                <a:srgbClr val="C00000"/>
              </a:solidFill>
              <a:latin typeface="Times New Roman" pitchFamily="18" charset="0"/>
              <a:cs typeface="Times New Roman" pitchFamily="18" charset="0"/>
            </a:endParaRPr>
          </a:p>
          <a:p>
            <a:pPr algn="ctr"/>
            <a:endParaRPr lang="ru-RU" sz="3600" dirty="0">
              <a:solidFill>
                <a:srgbClr val="C00000"/>
              </a:solidFill>
              <a:latin typeface="Times New Roman" pitchFamily="18" charset="0"/>
              <a:cs typeface="Times New Roman" pitchFamily="18" charset="0"/>
            </a:endParaRPr>
          </a:p>
          <a:p>
            <a:pPr algn="ctr"/>
            <a:endParaRPr lang="ru-RU" sz="3600" dirty="0" smtClean="0">
              <a:solidFill>
                <a:srgbClr val="C00000"/>
              </a:solidFill>
              <a:latin typeface="Times New Roman" pitchFamily="18" charset="0"/>
              <a:cs typeface="Times New Roman" pitchFamily="18" charset="0"/>
            </a:endParaRPr>
          </a:p>
          <a:p>
            <a:pPr algn="ctr"/>
            <a:endParaRPr lang="ru-RU" sz="36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268030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597</Words>
  <Application>Microsoft Office PowerPoint</Application>
  <PresentationFormat>Экран (4:3)</PresentationFormat>
  <Paragraphs>128</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ДОУ 9</dc:creator>
  <cp:lastModifiedBy>ДОУ 9</cp:lastModifiedBy>
  <cp:revision>8</cp:revision>
  <dcterms:created xsi:type="dcterms:W3CDTF">2020-02-09T04:50:29Z</dcterms:created>
  <dcterms:modified xsi:type="dcterms:W3CDTF">2020-02-09T06:09:54Z</dcterms:modified>
</cp:coreProperties>
</file>