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304" r:id="rId3"/>
    <p:sldId id="305" r:id="rId4"/>
    <p:sldId id="257" r:id="rId5"/>
    <p:sldId id="278" r:id="rId6"/>
    <p:sldId id="258" r:id="rId7"/>
    <p:sldId id="259" r:id="rId8"/>
    <p:sldId id="279" r:id="rId9"/>
    <p:sldId id="280" r:id="rId10"/>
    <p:sldId id="260" r:id="rId11"/>
    <p:sldId id="300" r:id="rId12"/>
    <p:sldId id="281" r:id="rId13"/>
    <p:sldId id="261" r:id="rId14"/>
    <p:sldId id="282" r:id="rId15"/>
    <p:sldId id="262" r:id="rId16"/>
    <p:sldId id="284" r:id="rId17"/>
    <p:sldId id="263" r:id="rId18"/>
    <p:sldId id="301" r:id="rId19"/>
    <p:sldId id="264" r:id="rId20"/>
    <p:sldId id="302" r:id="rId21"/>
    <p:sldId id="285" r:id="rId22"/>
    <p:sldId id="269" r:id="rId23"/>
    <p:sldId id="286" r:id="rId24"/>
    <p:sldId id="270" r:id="rId25"/>
    <p:sldId id="288" r:id="rId26"/>
    <p:sldId id="289" r:id="rId27"/>
    <p:sldId id="271" r:id="rId28"/>
    <p:sldId id="291" r:id="rId29"/>
    <p:sldId id="272" r:id="rId30"/>
    <p:sldId id="293" r:id="rId31"/>
    <p:sldId id="273" r:id="rId32"/>
    <p:sldId id="294" r:id="rId33"/>
    <p:sldId id="274" r:id="rId34"/>
    <p:sldId id="295" r:id="rId35"/>
    <p:sldId id="296" r:id="rId36"/>
    <p:sldId id="275" r:id="rId37"/>
    <p:sldId id="298" r:id="rId38"/>
    <p:sldId id="276" r:id="rId39"/>
    <p:sldId id="299" r:id="rId40"/>
    <p:sldId id="303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5908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5016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298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684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168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3623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3293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8496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8606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864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86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1268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191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521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148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6970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9106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Thursday, January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60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  <p:sldLayoutId id="214748384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8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ii-evrika.ru/" TargetMode="External"/><Relationship Id="rId2" Type="http://schemas.openxmlformats.org/officeDocument/2006/relationships/hyperlink" Target="https://kids-smart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4.png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7.png"/><Relationship Id="rId5" Type="http://schemas.openxmlformats.org/officeDocument/2006/relationships/slide" Target="slide8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1.png"/><Relationship Id="rId5" Type="http://schemas.openxmlformats.org/officeDocument/2006/relationships/slide" Target="slide8.xml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4.png"/><Relationship Id="rId5" Type="http://schemas.openxmlformats.org/officeDocument/2006/relationships/image" Target="../media/image30.png"/><Relationship Id="rId4" Type="http://schemas.openxmlformats.org/officeDocument/2006/relationships/slide" Target="slide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3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Relationship Id="rId6" Type="http://schemas.openxmlformats.org/officeDocument/2006/relationships/slide" Target="slide8.xml"/><Relationship Id="rId5" Type="http://schemas.openxmlformats.org/officeDocument/2006/relationships/image" Target="../media/image36.png"/><Relationship Id="rId4" Type="http://schemas.openxmlformats.org/officeDocument/2006/relationships/image" Target="../media/image3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" Target="slide39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5.png"/><Relationship Id="rId4" Type="http://schemas.openxmlformats.org/officeDocument/2006/relationships/slide" Target="slide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12.xml"/><Relationship Id="rId7" Type="http://schemas.openxmlformats.org/officeDocument/2006/relationships/slide" Target="slide3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26.xml"/><Relationship Id="rId5" Type="http://schemas.openxmlformats.org/officeDocument/2006/relationships/slide" Target="slide21.xml"/><Relationship Id="rId4" Type="http://schemas.openxmlformats.org/officeDocument/2006/relationships/slide" Target="slide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7E26F0-076F-42E0-AA9B-8D98A436D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900332"/>
            <a:ext cx="7847225" cy="262406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Примеры развивающих игр-занятий с детьми 2х-3х лет</a:t>
            </a:r>
            <a:br>
              <a:rPr lang="ru-RU" dirty="0"/>
            </a:br>
            <a:r>
              <a:rPr lang="ru-RU" dirty="0"/>
              <a:t>в домашних условиях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8FDD1D7-AF9C-46A3-94E8-9EAFD37E2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201" y="5060387"/>
            <a:ext cx="7914203" cy="190921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90000"/>
                  </a:schemeClr>
                </a:solidFill>
              </a:rPr>
              <a:t>Составила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Рыбачевская Ольга Евгеньевна,</a:t>
            </a:r>
            <a:endParaRPr lang="ru-RU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90000"/>
                  </a:schemeClr>
                </a:solidFill>
              </a:rPr>
              <a:t>воспитатель МАДОУ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ДСКН № 9 г. Сосновоборска</a:t>
            </a:r>
            <a:endParaRPr lang="ru-RU" dirty="0">
              <a:solidFill>
                <a:schemeClr val="tx2">
                  <a:lumMod val="9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2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669DCE-0FF3-42B8-BCD9-673D2310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9880"/>
            <a:ext cx="10058400" cy="1241474"/>
          </a:xfrm>
        </p:spPr>
        <p:txBody>
          <a:bodyPr/>
          <a:lstStyle/>
          <a:p>
            <a:r>
              <a:rPr lang="ru-RU" dirty="0"/>
              <a:t>Найди пару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D90EFCE-A6D3-46F0-A975-C114A040B2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6DC627B3-F773-4D82-BA0F-DB102093D48C}"/>
              </a:ext>
            </a:extLst>
          </p:cNvPr>
          <p:cNvGrpSpPr/>
          <p:nvPr/>
        </p:nvGrpSpPr>
        <p:grpSpPr>
          <a:xfrm>
            <a:off x="1612509" y="1965960"/>
            <a:ext cx="1905000" cy="4028440"/>
            <a:chOff x="1612509" y="1965960"/>
            <a:chExt cx="1905000" cy="4028440"/>
          </a:xfrm>
        </p:grpSpPr>
        <p:pic>
          <p:nvPicPr>
            <p:cNvPr id="5" name="Рисунок 4" descr="Изображение выглядит как часы, рисунок&#10;&#10;Автоматически созданное описание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3A961A5D-2F67-4502-8972-12E058C08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2509" y="1965960"/>
              <a:ext cx="1905000" cy="1905000"/>
            </a:xfrm>
            <a:prstGeom prst="rect">
              <a:avLst/>
            </a:prstGeom>
          </p:spPr>
        </p:pic>
        <p:pic>
          <p:nvPicPr>
            <p:cNvPr id="7" name="Рисунок 6" descr="Изображение выглядит как часы, рисунок&#10;&#10;Автоматически созданное описание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A5B60527-80B4-45F5-99A7-FC0BA979D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2509" y="4089400"/>
              <a:ext cx="1905000" cy="1905000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6AC2DA5B-7BFB-4235-A33D-47CA4D13A75D}"/>
              </a:ext>
            </a:extLst>
          </p:cNvPr>
          <p:cNvGrpSpPr/>
          <p:nvPr/>
        </p:nvGrpSpPr>
        <p:grpSpPr>
          <a:xfrm>
            <a:off x="5092894" y="1648919"/>
            <a:ext cx="2119549" cy="4522124"/>
            <a:chOff x="5092894" y="1648919"/>
            <a:chExt cx="2119549" cy="4522124"/>
          </a:xfrm>
        </p:grpSpPr>
        <p:pic>
          <p:nvPicPr>
            <p:cNvPr id="9" name="Рисунок 8" descr="Изображение выглядит как объект&#10;&#10;Автоматически созданное описание">
              <a:hlinkClick r:id="rId4" action="ppaction://hlinksldjump"/>
              <a:extLst>
                <a:ext uri="{FF2B5EF4-FFF2-40B4-BE49-F238E27FC236}">
                  <a16:creationId xmlns:a16="http://schemas.microsoft.com/office/drawing/2014/main" xmlns="" id="{1F498A2D-8288-40D3-B172-87E730A03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1845" y="1648919"/>
              <a:ext cx="1916655" cy="1916655"/>
            </a:xfrm>
            <a:prstGeom prst="rect">
              <a:avLst/>
            </a:prstGeom>
          </p:spPr>
        </p:pic>
        <p:pic>
          <p:nvPicPr>
            <p:cNvPr id="13" name="Рисунок 12" descr="Изображение выглядит как коробка, сидит, стол, маленький&#10;&#10;Автоматически созданное описание">
              <a:hlinkClick r:id="rId4" action="ppaction://hlinksldjump"/>
              <a:extLst>
                <a:ext uri="{FF2B5EF4-FFF2-40B4-BE49-F238E27FC236}">
                  <a16:creationId xmlns:a16="http://schemas.microsoft.com/office/drawing/2014/main" xmlns="" id="{BB4DBFB0-FB52-4494-850A-CD2D4C3BB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2894" y="4051494"/>
              <a:ext cx="2119549" cy="21195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01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F71AB4-39C9-48EC-9675-E53D152E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210BD0-BC47-4ACC-BE76-0B49952001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4" name="Стрелка: вправо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17E55491-94DC-461E-8C99-F2D45E00298D}"/>
              </a:ext>
            </a:extLst>
          </p:cNvPr>
          <p:cNvSpPr/>
          <p:nvPr/>
        </p:nvSpPr>
        <p:spPr>
          <a:xfrm>
            <a:off x="8311374" y="5444196"/>
            <a:ext cx="908826" cy="4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62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BF80C6-C142-4D16-ADC1-62961482A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логика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06F9926-35DF-4629-B766-F3F3596A8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9387" y="2708031"/>
            <a:ext cx="853598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hlinkClick r:id="rId2" action="ppaction://hlinksldjump"/>
              </a:rPr>
              <a:t>Большое и маленькое</a:t>
            </a:r>
            <a:r>
              <a:rPr lang="ru-RU" sz="2400" dirty="0">
                <a:solidFill>
                  <a:schemeClr val="tx1"/>
                </a:solidFill>
              </a:rPr>
              <a:t>                    </a:t>
            </a:r>
            <a:r>
              <a:rPr lang="ru-RU" sz="2400" dirty="0">
                <a:solidFill>
                  <a:schemeClr val="tx1"/>
                </a:solidFill>
                <a:hlinkClick r:id="rId3" action="ppaction://hlinksldjump"/>
              </a:rPr>
              <a:t>Горячее и холодное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трелка: влево 3">
            <a:extLst>
              <a:ext uri="{FF2B5EF4-FFF2-40B4-BE49-F238E27FC236}">
                <a16:creationId xmlns:a16="http://schemas.microsoft.com/office/drawing/2014/main" xmlns="" id="{FED5A3F6-2FC6-4743-A454-F0382780E16F}"/>
              </a:ext>
            </a:extLst>
          </p:cNvPr>
          <p:cNvSpPr/>
          <p:nvPr/>
        </p:nvSpPr>
        <p:spPr>
          <a:xfrm rot="19540541">
            <a:off x="3671306" y="2454812"/>
            <a:ext cx="1022429" cy="506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xmlns="" id="{8C5AD2BE-5B81-45C2-A573-73EBD792BFE6}"/>
              </a:ext>
            </a:extLst>
          </p:cNvPr>
          <p:cNvSpPr/>
          <p:nvPr/>
        </p:nvSpPr>
        <p:spPr>
          <a:xfrm rot="12852105">
            <a:off x="6604471" y="2455412"/>
            <a:ext cx="1022429" cy="506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A1DB7C-6D52-4B53-AF55-6C3C661EE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-548640"/>
            <a:ext cx="10058400" cy="2743200"/>
          </a:xfrm>
        </p:spPr>
        <p:txBody>
          <a:bodyPr/>
          <a:lstStyle/>
          <a:p>
            <a:r>
              <a:rPr lang="ru-RU" dirty="0"/>
              <a:t>Большое и маленькое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80A8FE2-E3A1-41B8-9AE2-EBEE270E7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906390"/>
            <a:ext cx="8535988" cy="18796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Выбери большую игрушку</a:t>
            </a:r>
          </a:p>
        </p:txBody>
      </p:sp>
      <p:pic>
        <p:nvPicPr>
          <p:cNvPr id="5" name="Рисунок 4" descr="Изображение выглядит как часы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CB573C33-5EA1-4DEF-B447-785655FC2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457" y="3429000"/>
            <a:ext cx="1905000" cy="1905000"/>
          </a:xfrm>
          <a:prstGeom prst="rect">
            <a:avLst/>
          </a:prstGeom>
        </p:spPr>
      </p:pic>
      <p:pic>
        <p:nvPicPr>
          <p:cNvPr id="7" name="Рисунок 6" descr="Изображение выглядит как часы&#10;&#10;Автоматически созданное описание">
            <a:hlinkClick r:id="rId4" action="ppaction://hlinksldjump"/>
            <a:extLst>
              <a:ext uri="{FF2B5EF4-FFF2-40B4-BE49-F238E27FC236}">
                <a16:creationId xmlns:a16="http://schemas.microsoft.com/office/drawing/2014/main" xmlns="" id="{C6957033-615C-4E56-8B5D-0DC50C4B64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877" y="2785990"/>
            <a:ext cx="2827020" cy="282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19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DDD185-4878-4521-B7E3-AE84FDBD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698375-9DBA-4754-BCDB-15293BF516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C26025C8-3508-4180-B796-022980DF96C9}"/>
              </a:ext>
            </a:extLst>
          </p:cNvPr>
          <p:cNvSpPr/>
          <p:nvPr/>
        </p:nvSpPr>
        <p:spPr>
          <a:xfrm>
            <a:off x="8308219" y="5542671"/>
            <a:ext cx="911981" cy="451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58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1B6975-4D2D-43CD-AEFD-12F91B2F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-594360"/>
            <a:ext cx="10058400" cy="2743200"/>
          </a:xfrm>
        </p:spPr>
        <p:txBody>
          <a:bodyPr/>
          <a:lstStyle/>
          <a:p>
            <a:r>
              <a:rPr lang="ru-RU" dirty="0"/>
              <a:t>Горячее и холодное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608FF45-1B92-4F39-8B4B-5FCB3D0FB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005920"/>
            <a:ext cx="853598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Что здесь горячее:</a:t>
            </a:r>
          </a:p>
        </p:txBody>
      </p:sp>
      <p:pic>
        <p:nvPicPr>
          <p:cNvPr id="5" name="Рисунок 4" descr="Изображение выглядит как чашка, кофе, стол, внутренний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DC86A76D-3AD6-4EA0-A708-CCADDE03C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47" y="2702640"/>
            <a:ext cx="2539682" cy="2539682"/>
          </a:xfrm>
          <a:prstGeom prst="rect">
            <a:avLst/>
          </a:prstGeom>
        </p:spPr>
      </p:pic>
      <p:pic>
        <p:nvPicPr>
          <p:cNvPr id="7" name="Рисунок 6" descr="Изображение выглядит как монитор, мобильный телефон, экран, телефон&#10;&#10;Автоматически созданное описание">
            <a:extLst>
              <a:ext uri="{FF2B5EF4-FFF2-40B4-BE49-F238E27FC236}">
                <a16:creationId xmlns:a16="http://schemas.microsoft.com/office/drawing/2014/main" xmlns="" id="{5C0F3E10-47FB-45D0-9E43-622CA0EBB2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413" y="2885520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15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DDD185-4878-4521-B7E3-AE84FDBD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698375-9DBA-4754-BCDB-15293BF516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C26025C8-3508-4180-B796-022980DF96C9}"/>
              </a:ext>
            </a:extLst>
          </p:cNvPr>
          <p:cNvSpPr/>
          <p:nvPr/>
        </p:nvSpPr>
        <p:spPr>
          <a:xfrm>
            <a:off x="8308219" y="5542671"/>
            <a:ext cx="911981" cy="451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642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AFC368-A58E-4FD6-91CE-54414A99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-562708"/>
            <a:ext cx="10058400" cy="3147518"/>
          </a:xfrm>
        </p:spPr>
        <p:txBody>
          <a:bodyPr/>
          <a:lstStyle/>
          <a:p>
            <a:r>
              <a:rPr lang="ru-RU" dirty="0"/>
              <a:t>Отличия и сходства: одинаковые предметы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A682DB-EBAA-4968-AF6C-F1356BF91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037572"/>
            <a:ext cx="8535988" cy="18796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Среди всех предметов есть несколько одинаковых, выбери их!</a:t>
            </a:r>
          </a:p>
        </p:txBody>
      </p:sp>
      <p:pic>
        <p:nvPicPr>
          <p:cNvPr id="5" name="Рисунок 4" descr="Изображение выглядит как цветок, еда, бутылка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ACFF2E01-D2C5-4F4D-A795-3723902A4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369" y="4669781"/>
            <a:ext cx="2143968" cy="2143968"/>
          </a:xfrm>
          <a:prstGeom prst="rect">
            <a:avLst/>
          </a:prstGeom>
        </p:spPr>
      </p:pic>
      <p:pic>
        <p:nvPicPr>
          <p:cNvPr id="7" name="Рисунок 6" descr="Изображение выглядит как оранжевый, лицо, фон, велосипед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CBFE1FB3-788F-4698-8399-D367F608D8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32" y="4403185"/>
            <a:ext cx="2437667" cy="2437667"/>
          </a:xfrm>
          <a:prstGeom prst="rect">
            <a:avLst/>
          </a:prstGeom>
        </p:spPr>
      </p:pic>
      <p:pic>
        <p:nvPicPr>
          <p:cNvPr id="9" name="Рисунок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B519AAF1-FBC1-4474-9D09-657CFAAC4B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84" y="4669781"/>
            <a:ext cx="2188219" cy="2188219"/>
          </a:xfrm>
          <a:prstGeom prst="rect">
            <a:avLst/>
          </a:prstGeom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76CE50E7-E005-483C-9851-13CF9BFD2C9A}"/>
              </a:ext>
            </a:extLst>
          </p:cNvPr>
          <p:cNvGrpSpPr/>
          <p:nvPr/>
        </p:nvGrpSpPr>
        <p:grpSpPr>
          <a:xfrm>
            <a:off x="530629" y="2446813"/>
            <a:ext cx="5597199" cy="2449597"/>
            <a:chOff x="370267" y="3417484"/>
            <a:chExt cx="5597199" cy="2449597"/>
          </a:xfrm>
        </p:grpSpPr>
        <p:pic>
          <p:nvPicPr>
            <p:cNvPr id="11" name="Рисунок 10">
              <a:hlinkClick r:id="rId6" action="ppaction://hlinksldjump"/>
              <a:extLst>
                <a:ext uri="{FF2B5EF4-FFF2-40B4-BE49-F238E27FC236}">
                  <a16:creationId xmlns:a16="http://schemas.microsoft.com/office/drawing/2014/main" xmlns="" id="{5990310D-889D-433E-A091-87490507B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267" y="3417484"/>
              <a:ext cx="2447511" cy="2447511"/>
            </a:xfrm>
            <a:prstGeom prst="rect">
              <a:avLst/>
            </a:prstGeom>
          </p:spPr>
        </p:pic>
        <p:pic>
          <p:nvPicPr>
            <p:cNvPr id="13" name="Рисунок 12">
              <a:hlinkClick r:id="rId6" action="ppaction://hlinksldjump"/>
              <a:extLst>
                <a:ext uri="{FF2B5EF4-FFF2-40B4-BE49-F238E27FC236}">
                  <a16:creationId xmlns:a16="http://schemas.microsoft.com/office/drawing/2014/main" xmlns="" id="{2F69B553-31C5-4C71-8C0C-CCFBA415B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7869" y="3417484"/>
              <a:ext cx="2449597" cy="2449597"/>
            </a:xfrm>
            <a:prstGeom prst="rect">
              <a:avLst/>
            </a:prstGeom>
          </p:spPr>
        </p:pic>
      </p:grpSp>
      <p:pic>
        <p:nvPicPr>
          <p:cNvPr id="15" name="Рисунок 14" descr="Изображение выглядит как легкий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586634FF-D43F-41C5-861A-C339C9F94F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620" y="2532858"/>
            <a:ext cx="2361466" cy="23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42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DDD185-4878-4521-B7E3-AE84FDBD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698375-9DBA-4754-BCDB-15293BF51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480" y="4596618"/>
            <a:ext cx="8535988" cy="1879600"/>
          </a:xfrm>
        </p:spPr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  <a:p>
            <a:pPr algn="r"/>
            <a:endParaRPr lang="ru-RU" sz="2400" dirty="0">
              <a:solidFill>
                <a:schemeClr val="tx1"/>
              </a:solidFill>
            </a:endParaRPr>
          </a:p>
          <a:p>
            <a:pPr algn="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C26025C8-3508-4180-B796-022980DF96C9}"/>
              </a:ext>
            </a:extLst>
          </p:cNvPr>
          <p:cNvSpPr/>
          <p:nvPr/>
        </p:nvSpPr>
        <p:spPr>
          <a:xfrm>
            <a:off x="8308219" y="5310554"/>
            <a:ext cx="911981" cy="451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24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B815EF-A890-4CBD-B823-4CBF6568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508000"/>
            <a:ext cx="10058400" cy="2743200"/>
          </a:xfrm>
        </p:spPr>
        <p:txBody>
          <a:bodyPr/>
          <a:lstStyle/>
          <a:p>
            <a:r>
              <a:rPr lang="ru-RU" dirty="0"/>
              <a:t>Одинаковые предметы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E47C2E-7066-4B65-8F68-C21054DE1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863600"/>
            <a:ext cx="853598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Среди предметов есть несколько одинаковых, выбери их!</a:t>
            </a:r>
          </a:p>
        </p:txBody>
      </p:sp>
      <p:pic>
        <p:nvPicPr>
          <p:cNvPr id="5" name="Рисунок 4" descr="Изображение выглядит как чашка, кофе, стол, сидит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0D8A5864-2867-4DC7-AC0E-13605AB73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008" y="4726745"/>
            <a:ext cx="1902638" cy="1902638"/>
          </a:xfrm>
          <a:prstGeom prst="rect">
            <a:avLst/>
          </a:prstGeom>
        </p:spPr>
      </p:pic>
      <p:pic>
        <p:nvPicPr>
          <p:cNvPr id="7" name="Рисунок 6" descr="Изображение выглядит как чашка, стол, внутренний, кофе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61B4C170-CE3E-40E6-B41D-A6EEB88327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86" y="2672862"/>
            <a:ext cx="1743440" cy="1743440"/>
          </a:xfrm>
          <a:prstGeom prst="rect">
            <a:avLst/>
          </a:prstGeom>
        </p:spPr>
      </p:pic>
      <p:pic>
        <p:nvPicPr>
          <p:cNvPr id="9" name="Рисунок 8" descr="Изображение выглядит как чашка, стол, рисунок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EEA4FEE1-F634-411A-9F75-D0D6A3F6D1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646" y="2456603"/>
            <a:ext cx="2094124" cy="2094124"/>
          </a:xfrm>
          <a:prstGeom prst="rect">
            <a:avLst/>
          </a:prstGeom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6FAB3581-9C07-4370-9411-EA8BF18E13AD}"/>
              </a:ext>
            </a:extLst>
          </p:cNvPr>
          <p:cNvGrpSpPr/>
          <p:nvPr/>
        </p:nvGrpSpPr>
        <p:grpSpPr>
          <a:xfrm>
            <a:off x="7709095" y="2479187"/>
            <a:ext cx="2152996" cy="4273306"/>
            <a:chOff x="7709095" y="2479187"/>
            <a:chExt cx="2152996" cy="4273306"/>
          </a:xfrm>
        </p:grpSpPr>
        <p:pic>
          <p:nvPicPr>
            <p:cNvPr id="11" name="Рисунок 10" descr="Изображение выглядит как чашка, кофе, кружка&#10;&#10;Автоматически созданное описание">
              <a:hlinkClick r:id="rId6" action="ppaction://hlinksldjump"/>
              <a:extLst>
                <a:ext uri="{FF2B5EF4-FFF2-40B4-BE49-F238E27FC236}">
                  <a16:creationId xmlns:a16="http://schemas.microsoft.com/office/drawing/2014/main" xmlns="" id="{7D100F77-12B4-400B-BE43-F756C181EC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2719" y="4726745"/>
              <a:ext cx="2025748" cy="2025748"/>
            </a:xfrm>
            <a:prstGeom prst="rect">
              <a:avLst/>
            </a:prstGeom>
          </p:spPr>
        </p:pic>
        <p:pic>
          <p:nvPicPr>
            <p:cNvPr id="13" name="Рисунок 12" descr="Изображение выглядит как чашка, кофе, кружка&#10;&#10;Автоматически созданное описание">
              <a:hlinkClick r:id="rId6" action="ppaction://hlinksldjump"/>
              <a:extLst>
                <a:ext uri="{FF2B5EF4-FFF2-40B4-BE49-F238E27FC236}">
                  <a16:creationId xmlns:a16="http://schemas.microsoft.com/office/drawing/2014/main" xmlns="" id="{EE435418-2AD1-4332-A5A7-4DF6FED0EA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9095" y="2479187"/>
              <a:ext cx="2152996" cy="2152996"/>
            </a:xfrm>
            <a:prstGeom prst="rect">
              <a:avLst/>
            </a:prstGeom>
          </p:spPr>
        </p:pic>
      </p:grpSp>
      <p:pic>
        <p:nvPicPr>
          <p:cNvPr id="15" name="Рисунок 14" descr="Изображение выглядит как чашка, кофе, стол, сидит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BF3FBE-3E68-45BA-A034-1CECC889EF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964" y="4683170"/>
            <a:ext cx="2053883" cy="205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9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408511-4422-4C25-8F13-4CE0AF97D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67024"/>
            <a:ext cx="8534400" cy="1507067"/>
          </a:xfrm>
        </p:spPr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26654F-4801-42A5-871D-EB11E4943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35" y="2167986"/>
            <a:ext cx="9486730" cy="3615267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Уважаемые родители, в современных условиях пандемии особо актуальным и острым встал вопрос: чем занимать ребенка?</a:t>
            </a:r>
          </a:p>
          <a:p>
            <a:r>
              <a:rPr lang="ru-RU" dirty="0">
                <a:solidFill>
                  <a:schemeClr val="tx1"/>
                </a:solidFill>
              </a:rPr>
              <a:t>Маленькие дети – непоседливые и любопытные; они требуют больше внимания, а особенно дети до 3х лет. Для того чтобы занять ребенка 2-3х лет дома, мы хоти Вам представить примеры игр-занятий, которые можно легко перенести на традиционную игровую плоскость, используя как имеющиеся дома игрушки, игры, а также предметы-заменители.</a:t>
            </a:r>
          </a:p>
          <a:p>
            <a:r>
              <a:rPr lang="ru-RU" dirty="0">
                <a:solidFill>
                  <a:schemeClr val="tx1"/>
                </a:solidFill>
              </a:rPr>
              <a:t>Проявив творческий подход и немного фантазии, любую игру можно разнообразить и усложнить. За основу презентации использовался сайт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https://kids-smart.ru/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Для развития творческих способностей рекомендуем использовать сайт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http://nii-evrika.ru/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Не забывайте, совместные игры сближают родителей с детьми!</a:t>
            </a:r>
          </a:p>
        </p:txBody>
      </p:sp>
    </p:spTree>
    <p:extLst>
      <p:ext uri="{BB962C8B-B14F-4D97-AF65-F5344CB8AC3E}">
        <p14:creationId xmlns:p14="http://schemas.microsoft.com/office/powerpoint/2010/main" val="3890515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DDD185-4878-4521-B7E3-AE84FDBD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698375-9DBA-4754-BCDB-15293BF51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480" y="4596618"/>
            <a:ext cx="8535988" cy="1879600"/>
          </a:xfrm>
        </p:spPr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  <a:p>
            <a:pPr algn="r"/>
            <a:endParaRPr lang="ru-RU" sz="2400" dirty="0">
              <a:solidFill>
                <a:schemeClr val="tx1"/>
              </a:solidFill>
            </a:endParaRPr>
          </a:p>
          <a:p>
            <a:pPr algn="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C26025C8-3508-4180-B796-022980DF96C9}"/>
              </a:ext>
            </a:extLst>
          </p:cNvPr>
          <p:cNvSpPr/>
          <p:nvPr/>
        </p:nvSpPr>
        <p:spPr>
          <a:xfrm>
            <a:off x="8308219" y="5310554"/>
            <a:ext cx="911981" cy="451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202726-5FD6-4D78-9E8F-121E4AA7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Сравнение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CD452CD-3E7D-4525-B3C3-09562C27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961249"/>
            <a:ext cx="9655542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hlinkClick r:id="rId2" action="ppaction://hlinksldjump"/>
              </a:rPr>
              <a:t>Короткий и длинный</a:t>
            </a:r>
            <a:r>
              <a:rPr lang="ru-RU" sz="2400" dirty="0">
                <a:solidFill>
                  <a:schemeClr val="tx1"/>
                </a:solidFill>
              </a:rPr>
              <a:t>                                 </a:t>
            </a:r>
            <a:r>
              <a:rPr lang="ru-RU" sz="2400" dirty="0">
                <a:solidFill>
                  <a:schemeClr val="tx1"/>
                </a:solidFill>
                <a:hlinkClick r:id="rId3" action="ppaction://hlinksldjump"/>
              </a:rPr>
              <a:t>Маленький и большой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трелка: влево 3">
            <a:extLst>
              <a:ext uri="{FF2B5EF4-FFF2-40B4-BE49-F238E27FC236}">
                <a16:creationId xmlns:a16="http://schemas.microsoft.com/office/drawing/2014/main" xmlns="" id="{C7D6F586-644F-41AA-8E4A-05ABFD3B9C40}"/>
              </a:ext>
            </a:extLst>
          </p:cNvPr>
          <p:cNvSpPr/>
          <p:nvPr/>
        </p:nvSpPr>
        <p:spPr>
          <a:xfrm rot="19747845">
            <a:off x="3268023" y="2541559"/>
            <a:ext cx="1022429" cy="506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xmlns="" id="{BDAD578A-9444-43C5-9A84-F451B4BEFF28}"/>
              </a:ext>
            </a:extLst>
          </p:cNvPr>
          <p:cNvSpPr/>
          <p:nvPr/>
        </p:nvSpPr>
        <p:spPr>
          <a:xfrm rot="13228015">
            <a:off x="7092263" y="2586346"/>
            <a:ext cx="1022429" cy="506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B4E223-55CA-4D44-BCDF-306D9E2E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390" y="-422030"/>
            <a:ext cx="10058400" cy="2743200"/>
          </a:xfrm>
        </p:spPr>
        <p:txBody>
          <a:bodyPr/>
          <a:lstStyle/>
          <a:p>
            <a:r>
              <a:rPr lang="ru-RU" dirty="0"/>
              <a:t>Короткий и длинный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5A07662-A45A-43A6-835D-D031932F7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390" y="949570"/>
            <a:ext cx="8535988" cy="18796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Один из этих предметов короче, чем другой. Выбери его:</a:t>
            </a:r>
          </a:p>
        </p:txBody>
      </p:sp>
      <p:pic>
        <p:nvPicPr>
          <p:cNvPr id="5" name="Рисунок 4" descr="Изображение выглядит как бейсбол, летучая мышь, карандаш, проигрыватель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6847FDFB-37F9-4B4F-8F14-A134A1B6C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922" y="3579996"/>
            <a:ext cx="2539682" cy="2539682"/>
          </a:xfrm>
          <a:prstGeom prst="rect">
            <a:avLst/>
          </a:prstGeom>
        </p:spPr>
      </p:pic>
      <p:pic>
        <p:nvPicPr>
          <p:cNvPr id="9" name="Рисунок 8" descr="Изображение выглядит как бейсбол, летучая мышь, мяч, проигрыватель&#10;&#10;Автоматически созданное описание">
            <a:extLst>
              <a:ext uri="{FF2B5EF4-FFF2-40B4-BE49-F238E27FC236}">
                <a16:creationId xmlns:a16="http://schemas.microsoft.com/office/drawing/2014/main" xmlns="" id="{8B571379-74BE-4D14-ABDF-35DA059310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29830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E5F76-2B57-4A2B-B1F2-87205BE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3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41739A-22DB-4F72-A474-0D3313978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A7A3AAC7-B561-41EC-8088-0E304237CBF1}"/>
              </a:ext>
            </a:extLst>
          </p:cNvPr>
          <p:cNvSpPr/>
          <p:nvPr/>
        </p:nvSpPr>
        <p:spPr>
          <a:xfrm>
            <a:off x="8194615" y="5486400"/>
            <a:ext cx="1025585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9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908A8F-B51D-422A-8794-FBEFC92E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71" y="-369277"/>
            <a:ext cx="10058400" cy="2743200"/>
          </a:xfrm>
        </p:spPr>
        <p:txBody>
          <a:bodyPr/>
          <a:lstStyle/>
          <a:p>
            <a:r>
              <a:rPr lang="ru-RU" dirty="0"/>
              <a:t>Маленький и большой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CF7A579-BA1F-4FBB-8E76-3FAA9933C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671" y="1002323"/>
            <a:ext cx="853598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Выбери большой предмет</a:t>
            </a:r>
          </a:p>
        </p:txBody>
      </p:sp>
      <p:pic>
        <p:nvPicPr>
          <p:cNvPr id="5" name="Рисунок 4" descr="Изображение выглядит как коробка, сидит, стол, маленький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6959AE4D-B08E-4651-ADCA-11D06EB52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871" y="3145852"/>
            <a:ext cx="2539682" cy="2539682"/>
          </a:xfrm>
          <a:prstGeom prst="rect">
            <a:avLst/>
          </a:prstGeom>
        </p:spPr>
      </p:pic>
      <p:pic>
        <p:nvPicPr>
          <p:cNvPr id="7" name="Рисунок 6" descr="Изображение выглядит как коробка, сидит, стол, маленьк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EAB56B09-BEFE-4E65-9A04-81AF00271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00" y="3508325"/>
            <a:ext cx="2054115" cy="205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5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E5F76-2B57-4A2B-B1F2-87205BE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3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41739A-22DB-4F72-A474-0D3313978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A7A3AAC7-B561-41EC-8088-0E304237CBF1}"/>
              </a:ext>
            </a:extLst>
          </p:cNvPr>
          <p:cNvSpPr/>
          <p:nvPr/>
        </p:nvSpPr>
        <p:spPr>
          <a:xfrm>
            <a:off x="8194615" y="5486400"/>
            <a:ext cx="1025585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74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81320B-BBB8-4E8F-A3C2-1F6F87F8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Учимся считать до 3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32837A1-A9FB-4D51-B03D-A48F1FA73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9387" y="2489200"/>
            <a:ext cx="894663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hlinkClick r:id="rId2" action="ppaction://hlinksldjump"/>
              </a:rPr>
              <a:t>Веселый счет</a:t>
            </a:r>
            <a:r>
              <a:rPr lang="ru-RU" sz="2400" dirty="0">
                <a:solidFill>
                  <a:schemeClr val="tx1"/>
                </a:solidFill>
              </a:rPr>
              <a:t>                                            </a:t>
            </a:r>
            <a:r>
              <a:rPr lang="ru-RU" sz="2400" dirty="0">
                <a:solidFill>
                  <a:schemeClr val="tx1"/>
                </a:solidFill>
                <a:hlinkClick r:id="rId3" action="ppaction://hlinksldjump"/>
              </a:rPr>
              <a:t>Считаем животных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трелка: влево 3">
            <a:extLst>
              <a:ext uri="{FF2B5EF4-FFF2-40B4-BE49-F238E27FC236}">
                <a16:creationId xmlns:a16="http://schemas.microsoft.com/office/drawing/2014/main" xmlns="" id="{5B12FDDD-BF9B-4C17-9F08-76B31CDA3232}"/>
              </a:ext>
            </a:extLst>
          </p:cNvPr>
          <p:cNvSpPr/>
          <p:nvPr/>
        </p:nvSpPr>
        <p:spPr>
          <a:xfrm rot="19624702">
            <a:off x="2447778" y="2489981"/>
            <a:ext cx="908826" cy="450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xmlns="" id="{5058D82D-0365-4A39-BB7C-36EBE83B3DAC}"/>
              </a:ext>
            </a:extLst>
          </p:cNvPr>
          <p:cNvSpPr/>
          <p:nvPr/>
        </p:nvSpPr>
        <p:spPr>
          <a:xfrm rot="13271777">
            <a:off x="7725784" y="2522734"/>
            <a:ext cx="908826" cy="450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44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0E5941-4B9D-40BE-8886-9C816090A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9126"/>
            <a:ext cx="10058400" cy="2743200"/>
          </a:xfrm>
        </p:spPr>
        <p:txBody>
          <a:bodyPr/>
          <a:lstStyle/>
          <a:p>
            <a:r>
              <a:rPr lang="ru-RU" dirty="0"/>
              <a:t>Весёлый счет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C8C3FE6-E0CA-4337-967C-511FDA1F4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166808"/>
            <a:ext cx="8535988" cy="18796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Выбери в ответе номер картинки, на которой больше всего предметов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зеленый,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4F5DF460-A6C1-4782-9D0C-E8A8353B8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535" y="2633166"/>
            <a:ext cx="5107365" cy="2553683"/>
          </a:xfrm>
          <a:prstGeom prst="rect">
            <a:avLst/>
          </a:prstGeom>
        </p:spPr>
      </p:pic>
      <p:pic>
        <p:nvPicPr>
          <p:cNvPr id="7" name="Рисунок 6" descr="Изображение выглядит как объект, часы, знак&#10;&#10;Автоматически созданное описание">
            <a:extLst>
              <a:ext uri="{FF2B5EF4-FFF2-40B4-BE49-F238E27FC236}">
                <a16:creationId xmlns:a16="http://schemas.microsoft.com/office/drawing/2014/main" xmlns="" id="{3DE89759-1920-4A04-803F-939073C5A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667" y="4913874"/>
            <a:ext cx="1905000" cy="1905000"/>
          </a:xfrm>
          <a:prstGeom prst="rect">
            <a:avLst/>
          </a:prstGeom>
        </p:spPr>
      </p:pic>
      <p:pic>
        <p:nvPicPr>
          <p:cNvPr id="9" name="Рисунок 8" descr="Изображение выглядит как рисунок, часы&#10;&#10;Автоматически созданное описание">
            <a:hlinkClick r:id="rId4" action="ppaction://hlinksldjump"/>
            <a:extLst>
              <a:ext uri="{FF2B5EF4-FFF2-40B4-BE49-F238E27FC236}">
                <a16:creationId xmlns:a16="http://schemas.microsoft.com/office/drawing/2014/main" xmlns="" id="{CC7A55EB-36BC-4724-9DCD-0033F96A87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101" y="49530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44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E5F76-2B57-4A2B-B1F2-87205BE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3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41739A-22DB-4F72-A474-0D3313978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A7A3AAC7-B561-41EC-8088-0E304237CBF1}"/>
              </a:ext>
            </a:extLst>
          </p:cNvPr>
          <p:cNvSpPr/>
          <p:nvPr/>
        </p:nvSpPr>
        <p:spPr>
          <a:xfrm>
            <a:off x="8194615" y="5486400"/>
            <a:ext cx="1025585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8680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43F572-589D-4E34-B91D-D3A806CEA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-214607"/>
            <a:ext cx="10058400" cy="2743200"/>
          </a:xfrm>
        </p:spPr>
        <p:txBody>
          <a:bodyPr/>
          <a:lstStyle/>
          <a:p>
            <a:r>
              <a:rPr lang="ru-RU" dirty="0"/>
              <a:t>Считаем животных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CE43EBD-6CEE-4245-A6C4-1EDDCD63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475697"/>
            <a:ext cx="8535988" cy="187960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Посчитай, сколько здесь животных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еж, млекопитающее, кот, коричнев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46F2310E-D114-408D-B742-B3C07103B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13" y="2854913"/>
            <a:ext cx="2886478" cy="1295581"/>
          </a:xfrm>
          <a:prstGeom prst="rect">
            <a:avLst/>
          </a:prstGeom>
        </p:spPr>
      </p:pic>
      <p:pic>
        <p:nvPicPr>
          <p:cNvPr id="7" name="Рисунок 6" descr="Изображение выглядит как легкий, цветок, часы&#10;&#10;Автоматически созданное описание">
            <a:hlinkClick r:id="rId3" action="ppaction://hlinksldjump"/>
            <a:extLst>
              <a:ext uri="{FF2B5EF4-FFF2-40B4-BE49-F238E27FC236}">
                <a16:creationId xmlns:a16="http://schemas.microsoft.com/office/drawing/2014/main" xmlns="" id="{A9A240C2-BF6C-47BA-A277-9DBDBA8859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31" y="4429803"/>
            <a:ext cx="1905000" cy="1905000"/>
          </a:xfrm>
          <a:prstGeom prst="rect">
            <a:avLst/>
          </a:prstGeom>
        </p:spPr>
      </p:pic>
      <p:pic>
        <p:nvPicPr>
          <p:cNvPr id="9" name="Рисунок 8" descr="Изображение выглядит как легкий&#10;&#10;Автоматически созданное описание">
            <a:hlinkClick r:id="rId5" action="ppaction://hlinksldjump"/>
            <a:extLst>
              <a:ext uri="{FF2B5EF4-FFF2-40B4-BE49-F238E27FC236}">
                <a16:creationId xmlns:a16="http://schemas.microsoft.com/office/drawing/2014/main" xmlns="" id="{F00D78F8-BADA-466C-A69D-A873421CA3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269" y="4400351"/>
            <a:ext cx="1905000" cy="1905000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легкий&#10;&#10;Автоматически созданное описание">
            <a:hlinkClick r:id="rId3" action="ppaction://hlinksldjump"/>
            <a:extLst>
              <a:ext uri="{FF2B5EF4-FFF2-40B4-BE49-F238E27FC236}">
                <a16:creationId xmlns:a16="http://schemas.microsoft.com/office/drawing/2014/main" xmlns="" id="{BBC00A00-4E11-448E-BA5B-BFFEFD212B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793" y="4461322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8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736192-435C-4924-96E2-9F7B69751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751709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Цель презентации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задачи игр-занятий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7A14B1-EBCB-4C52-8AFE-037ADFCC9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33045"/>
            <a:ext cx="11625020" cy="4927991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>
                <a:solidFill>
                  <a:schemeClr val="tx1"/>
                </a:solidFill>
              </a:rPr>
              <a:t>Представить примеры игр-занятий с детьми 2-3х лет для родителей дома</a:t>
            </a:r>
          </a:p>
          <a:p>
            <a:pPr marL="0" indent="0">
              <a:buNone/>
            </a:pPr>
            <a:endParaRPr lang="ru-RU" sz="3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800" dirty="0">
              <a:solidFill>
                <a:schemeClr val="tx1"/>
              </a:solidFill>
            </a:endParaRPr>
          </a:p>
          <a:p>
            <a:r>
              <a:rPr lang="ru-RU" sz="3800" dirty="0">
                <a:solidFill>
                  <a:schemeClr val="tx1"/>
                </a:solidFill>
              </a:rPr>
              <a:t>Развивать познавательные способности детей</a:t>
            </a:r>
          </a:p>
          <a:p>
            <a:r>
              <a:rPr lang="ru-RU" sz="3800" dirty="0">
                <a:solidFill>
                  <a:schemeClr val="tx1"/>
                </a:solidFill>
              </a:rPr>
              <a:t>Развивать сенсорные способности</a:t>
            </a:r>
          </a:p>
          <a:p>
            <a:r>
              <a:rPr lang="ru-RU" sz="3800" dirty="0">
                <a:solidFill>
                  <a:schemeClr val="tx1"/>
                </a:solidFill>
              </a:rPr>
              <a:t>Развивать мышление </a:t>
            </a:r>
          </a:p>
          <a:p>
            <a:r>
              <a:rPr lang="ru-RU" sz="3800" dirty="0">
                <a:solidFill>
                  <a:schemeClr val="tx1"/>
                </a:solidFill>
              </a:rPr>
              <a:t>Развивать игровые навыки</a:t>
            </a:r>
          </a:p>
          <a:p>
            <a:r>
              <a:rPr lang="ru-RU" sz="3800" dirty="0">
                <a:solidFill>
                  <a:schemeClr val="tx1"/>
                </a:solidFill>
              </a:rPr>
              <a:t>Стимулировать тактильные рецепторы </a:t>
            </a:r>
          </a:p>
          <a:p>
            <a:r>
              <a:rPr lang="ru-RU" sz="3800" dirty="0">
                <a:solidFill>
                  <a:schemeClr val="tx1"/>
                </a:solidFill>
              </a:rPr>
              <a:t>Стимулировать речевую активность </a:t>
            </a:r>
          </a:p>
          <a:p>
            <a:r>
              <a:rPr lang="ru-RU" sz="3800" dirty="0">
                <a:solidFill>
                  <a:schemeClr val="tx1"/>
                </a:solidFill>
              </a:rPr>
              <a:t>Побуждать детей к совместной игровой деятельности с родителями и другими детьми </a:t>
            </a:r>
          </a:p>
          <a:p>
            <a:r>
              <a:rPr lang="ru-RU" sz="3800" dirty="0">
                <a:solidFill>
                  <a:schemeClr val="tx1"/>
                </a:solidFill>
              </a:rPr>
              <a:t>Формировать у детей опыт поведения в окружающей среде</a:t>
            </a:r>
          </a:p>
          <a:p>
            <a:r>
              <a:rPr lang="ru-RU" sz="3800" dirty="0">
                <a:solidFill>
                  <a:schemeClr val="tx1"/>
                </a:solidFill>
              </a:rPr>
              <a:t>Способствовать развитию у детей самостоятельности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6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E5F76-2B57-4A2B-B1F2-87205BE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3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41739A-22DB-4F72-A474-0D3313978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A7A3AAC7-B561-41EC-8088-0E304237CBF1}"/>
              </a:ext>
            </a:extLst>
          </p:cNvPr>
          <p:cNvSpPr/>
          <p:nvPr/>
        </p:nvSpPr>
        <p:spPr>
          <a:xfrm>
            <a:off x="8194615" y="5486400"/>
            <a:ext cx="1025585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317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B01C8F-E916-4AF3-8CEC-1E56F37C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-257517"/>
            <a:ext cx="10058400" cy="2743200"/>
          </a:xfrm>
        </p:spPr>
        <p:txBody>
          <a:bodyPr/>
          <a:lstStyle/>
          <a:p>
            <a:r>
              <a:rPr lang="ru-RU" dirty="0"/>
              <a:t>Фигуры и предметы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86102C4-6049-48B5-AAE4-675F63D8F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069146"/>
            <a:ext cx="8535988" cy="18796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Это круг. Выбери предмет, похожий на круг:</a:t>
            </a:r>
          </a:p>
        </p:txBody>
      </p:sp>
      <p:pic>
        <p:nvPicPr>
          <p:cNvPr id="7" name="Рисунок 6" descr="Изображение выглядит как стол, торт, розовый, сидит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CFACADCA-43B4-413E-9BE4-96EDA6207A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118" y="3677724"/>
            <a:ext cx="2539682" cy="2539682"/>
          </a:xfrm>
          <a:prstGeom prst="rect">
            <a:avLst/>
          </a:prstGeom>
        </p:spPr>
      </p:pic>
      <p:pic>
        <p:nvPicPr>
          <p:cNvPr id="9" name="Рисунок 8" descr="Изображение выглядит как галерея, фотография, комната, сцена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20A7C104-9A6A-4F08-A9A0-6E1C9469D5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523" y="3677724"/>
            <a:ext cx="2539682" cy="2539682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фрисби, держит, сидит, рука&#10;&#10;Автоматически созданное описание">
            <a:hlinkClick r:id="rId5" action="ppaction://hlinksldjump"/>
            <a:extLst>
              <a:ext uri="{FF2B5EF4-FFF2-40B4-BE49-F238E27FC236}">
                <a16:creationId xmlns:a16="http://schemas.microsoft.com/office/drawing/2014/main" xmlns="" id="{9C384239-8489-46AA-AC2D-0F02C6E8B0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3677724"/>
            <a:ext cx="2539682" cy="2539682"/>
          </a:xfrm>
          <a:prstGeom prst="rect">
            <a:avLst/>
          </a:prstGeom>
        </p:spPr>
      </p:pic>
      <p:pic>
        <p:nvPicPr>
          <p:cNvPr id="4" name="Рисунок 3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4F8CA37B-AA59-4787-BD10-1D1092260C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823" y="829995"/>
            <a:ext cx="1887219" cy="188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64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E5F76-2B57-4A2B-B1F2-87205BE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3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41739A-22DB-4F72-A474-0D3313978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A7A3AAC7-B561-41EC-8088-0E304237CBF1}"/>
              </a:ext>
            </a:extLst>
          </p:cNvPr>
          <p:cNvSpPr/>
          <p:nvPr/>
        </p:nvSpPr>
        <p:spPr>
          <a:xfrm>
            <a:off x="8194615" y="5486400"/>
            <a:ext cx="1025585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90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6FFCA9-F153-4580-B530-CF8113C75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288901"/>
            <a:ext cx="10058400" cy="2743200"/>
          </a:xfrm>
        </p:spPr>
        <p:txBody>
          <a:bodyPr/>
          <a:lstStyle/>
          <a:p>
            <a:r>
              <a:rPr lang="ru-RU" dirty="0"/>
              <a:t>Фигуры и предметы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F25CA3-A73B-489B-A8C1-F5E366747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082699"/>
            <a:ext cx="853598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Это квадрат. Выбери предмет, похожи на него:</a:t>
            </a:r>
          </a:p>
        </p:txBody>
      </p:sp>
      <p:pic>
        <p:nvPicPr>
          <p:cNvPr id="7" name="Рисунок 6" descr="Изображение выглядит как ремень, сидит, оранжевый, темный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4E2B414B-B33C-4B78-8B6C-6BFFE18D6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156" y="3966668"/>
            <a:ext cx="2539682" cy="2539682"/>
          </a:xfrm>
          <a:prstGeom prst="rect">
            <a:avLst/>
          </a:prstGeom>
        </p:spPr>
      </p:pic>
      <p:pic>
        <p:nvPicPr>
          <p:cNvPr id="9" name="Рисунок 8" descr="Изображение выглядит как галерея, фотография, комната, сцена&#10;&#10;Автоматически созданное описание">
            <a:hlinkClick r:id="rId4" action="ppaction://hlinksldjump"/>
            <a:extLst>
              <a:ext uri="{FF2B5EF4-FFF2-40B4-BE49-F238E27FC236}">
                <a16:creationId xmlns:a16="http://schemas.microsoft.com/office/drawing/2014/main" xmlns="" id="{ADEE454C-0AAA-45A9-A840-8D94C1EDB2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196" y="3429000"/>
            <a:ext cx="2539682" cy="2539682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чашка, сидит, стол, кофе&#10;&#10;Автоматически созданное описание">
            <a:hlinkClick r:id="rId2" action="ppaction://hlinksldjump"/>
            <a:extLst>
              <a:ext uri="{FF2B5EF4-FFF2-40B4-BE49-F238E27FC236}">
                <a16:creationId xmlns:a16="http://schemas.microsoft.com/office/drawing/2014/main" xmlns="" id="{22662FAA-B889-461C-8D7F-EE420249B9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6" y="3911367"/>
            <a:ext cx="2539682" cy="253968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BE580D9-EC64-4101-AE55-8FC961CD828F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193" y="351650"/>
            <a:ext cx="2124600" cy="21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073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E5F76-2B57-4A2B-B1F2-87205BE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3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41739A-22DB-4F72-A474-0D3313978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A7A3AAC7-B561-41EC-8088-0E304237CBF1}"/>
              </a:ext>
            </a:extLst>
          </p:cNvPr>
          <p:cNvSpPr/>
          <p:nvPr/>
        </p:nvSpPr>
        <p:spPr>
          <a:xfrm>
            <a:off x="8194615" y="5486400"/>
            <a:ext cx="1025585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3774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0B8A1D-9B4B-45A3-892F-03A6AAA8F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цвета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FA6F324-F808-4720-BF2C-9502A5B7D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9387" y="2489200"/>
            <a:ext cx="853598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hlinkClick r:id="rId2" action="ppaction://hlinksldjump"/>
              </a:rPr>
              <a:t>Выбери цвет</a:t>
            </a:r>
            <a:r>
              <a:rPr lang="ru-RU" sz="2400" dirty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400" dirty="0">
                <a:solidFill>
                  <a:schemeClr val="tx1"/>
                </a:solidFill>
                <a:hlinkClick r:id="rId3" action="ppaction://hlinksldjump"/>
              </a:rPr>
              <a:t>Цветные фигуры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трелка: влево 3">
            <a:extLst>
              <a:ext uri="{FF2B5EF4-FFF2-40B4-BE49-F238E27FC236}">
                <a16:creationId xmlns:a16="http://schemas.microsoft.com/office/drawing/2014/main" xmlns="" id="{A1C21146-93BA-4FA9-B8FD-43AE90C77A5B}"/>
              </a:ext>
            </a:extLst>
          </p:cNvPr>
          <p:cNvSpPr/>
          <p:nvPr/>
        </p:nvSpPr>
        <p:spPr>
          <a:xfrm rot="20448097">
            <a:off x="3376246" y="2335237"/>
            <a:ext cx="1022429" cy="506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xmlns="" id="{97338BEF-6EE4-4828-BD4D-8638A21EBFC1}"/>
              </a:ext>
            </a:extLst>
          </p:cNvPr>
          <p:cNvSpPr/>
          <p:nvPr/>
        </p:nvSpPr>
        <p:spPr>
          <a:xfrm rot="12608209">
            <a:off x="7086849" y="2403647"/>
            <a:ext cx="1022429" cy="506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63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D40CEA-FCCB-4074-9B01-F1C66ADCC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383345"/>
            <a:ext cx="10058400" cy="2743200"/>
          </a:xfrm>
        </p:spPr>
        <p:txBody>
          <a:bodyPr/>
          <a:lstStyle/>
          <a:p>
            <a:r>
              <a:rPr lang="ru-RU" dirty="0"/>
              <a:t>Выбери цвет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0A972ED-A92A-4A47-9F01-5DEDA5D78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956798"/>
            <a:ext cx="8535988" cy="18796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Это черная кружка. Выбери предмет такого же цвета:</a:t>
            </a:r>
          </a:p>
        </p:txBody>
      </p:sp>
      <p:pic>
        <p:nvPicPr>
          <p:cNvPr id="5" name="Рисунок 4" descr="Изображение выглядит как чашка, кофе, круж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652EF6E9-F6F6-4B56-85BE-2302DB438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16" y="683810"/>
            <a:ext cx="2152588" cy="2152588"/>
          </a:xfrm>
          <a:prstGeom prst="rect">
            <a:avLst/>
          </a:prstGeom>
        </p:spPr>
      </p:pic>
      <p:pic>
        <p:nvPicPr>
          <p:cNvPr id="7" name="Рисунок 6" descr="Изображение выглядит как рисунок&#10;&#10;Автоматически созданное описание">
            <a:hlinkClick r:id="rId3" action="ppaction://hlinksldjump"/>
            <a:extLst>
              <a:ext uri="{FF2B5EF4-FFF2-40B4-BE49-F238E27FC236}">
                <a16:creationId xmlns:a16="http://schemas.microsoft.com/office/drawing/2014/main" xmlns="" id="{9DBB233B-C54F-4692-B1DD-600FB3ED13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930" y="3427010"/>
            <a:ext cx="2539682" cy="2539682"/>
          </a:xfrm>
          <a:prstGeom prst="rect">
            <a:avLst/>
          </a:prstGeom>
        </p:spPr>
      </p:pic>
      <p:pic>
        <p:nvPicPr>
          <p:cNvPr id="9" name="Рисунок 8">
            <a:hlinkClick r:id="rId3" action="ppaction://hlinksldjump"/>
            <a:extLst>
              <a:ext uri="{FF2B5EF4-FFF2-40B4-BE49-F238E27FC236}">
                <a16:creationId xmlns:a16="http://schemas.microsoft.com/office/drawing/2014/main" xmlns="" id="{617032C6-EB6C-48C4-A0C7-83F3654F41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206" y="3429000"/>
            <a:ext cx="2539682" cy="2539682"/>
          </a:xfrm>
          <a:prstGeom prst="rect">
            <a:avLst/>
          </a:prstGeom>
        </p:spPr>
      </p:pic>
      <p:pic>
        <p:nvPicPr>
          <p:cNvPr id="11" name="Рисунок 10">
            <a:hlinkClick r:id="rId6" action="ppaction://hlinksldjump"/>
            <a:extLst>
              <a:ext uri="{FF2B5EF4-FFF2-40B4-BE49-F238E27FC236}">
                <a16:creationId xmlns:a16="http://schemas.microsoft.com/office/drawing/2014/main" xmlns="" id="{B2B53FD7-F0F9-43EC-8D5A-7B88488DCD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45" y="3429000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50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E5F76-2B57-4A2B-B1F2-87205BE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3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41739A-22DB-4F72-A474-0D3313978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A7A3AAC7-B561-41EC-8088-0E304237CBF1}"/>
              </a:ext>
            </a:extLst>
          </p:cNvPr>
          <p:cNvSpPr/>
          <p:nvPr/>
        </p:nvSpPr>
        <p:spPr>
          <a:xfrm>
            <a:off x="8194615" y="5486400"/>
            <a:ext cx="1025585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355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14D55E-338B-4F99-BDF8-2FC5B2D8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72" y="-369276"/>
            <a:ext cx="10058400" cy="2743200"/>
          </a:xfrm>
        </p:spPr>
        <p:txBody>
          <a:bodyPr/>
          <a:lstStyle/>
          <a:p>
            <a:r>
              <a:rPr lang="ru-RU" dirty="0"/>
              <a:t>Цветные фигуры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72B47F6-7C17-4394-9078-A92211876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672" y="1041010"/>
            <a:ext cx="853598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Выбери только </a:t>
            </a:r>
            <a:r>
              <a:rPr lang="ru-RU" sz="2400" b="1" dirty="0">
                <a:solidFill>
                  <a:schemeClr val="tx1"/>
                </a:solidFill>
              </a:rPr>
              <a:t>красный</a:t>
            </a:r>
            <a:r>
              <a:rPr lang="ru-RU" sz="2400" dirty="0">
                <a:solidFill>
                  <a:schemeClr val="tx1"/>
                </a:solidFill>
              </a:rPr>
              <a:t> квадрат:</a:t>
            </a:r>
          </a:p>
        </p:txBody>
      </p:sp>
      <p:pic>
        <p:nvPicPr>
          <p:cNvPr id="7" name="Рисунок 6">
            <a:hlinkClick r:id="rId2" action="ppaction://hlinksldjump"/>
            <a:extLst>
              <a:ext uri="{FF2B5EF4-FFF2-40B4-BE49-F238E27FC236}">
                <a16:creationId xmlns:a16="http://schemas.microsoft.com/office/drawing/2014/main" xmlns="" id="{1656B492-470C-433E-8E7D-D0EE0BB5F8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978" y="3277308"/>
            <a:ext cx="2539682" cy="2539682"/>
          </a:xfrm>
          <a:prstGeom prst="rect">
            <a:avLst/>
          </a:prstGeom>
        </p:spPr>
      </p:pic>
      <p:pic>
        <p:nvPicPr>
          <p:cNvPr id="4" name="Рисунок 3">
            <a:hlinkClick r:id="rId4" action="ppaction://hlinksldjump"/>
            <a:extLst>
              <a:ext uri="{FF2B5EF4-FFF2-40B4-BE49-F238E27FC236}">
                <a16:creationId xmlns:a16="http://schemas.microsoft.com/office/drawing/2014/main" xmlns="" id="{0C69F6DE-6C91-4B40-B360-E2128A7D8C5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344" y="3277308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11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E5F76-2B57-4A2B-B1F2-87205BE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3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41739A-22DB-4F72-A474-0D3313978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A7A3AAC7-B561-41EC-8088-0E304237CBF1}"/>
              </a:ext>
            </a:extLst>
          </p:cNvPr>
          <p:cNvSpPr/>
          <p:nvPr/>
        </p:nvSpPr>
        <p:spPr>
          <a:xfrm>
            <a:off x="8194615" y="5486400"/>
            <a:ext cx="1025585" cy="5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5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9DEECF0F-CE72-479B-B757-E8571FF92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396218"/>
          </a:xfrm>
        </p:spPr>
        <p:txBody>
          <a:bodyPr/>
          <a:lstStyle/>
          <a:p>
            <a:r>
              <a:rPr lang="ru-RU" sz="2800" b="0" i="0" dirty="0">
                <a:effectLst/>
                <a:latin typeface="Open Sans"/>
              </a:rPr>
              <a:t>Развивающие занятия и игры для детей 2-3 лет</a:t>
            </a:r>
            <a:r>
              <a:rPr lang="ru-RU" b="0" i="0" dirty="0">
                <a:solidFill>
                  <a:srgbClr val="4091A5"/>
                </a:solidFill>
                <a:effectLst/>
                <a:latin typeface="Open Sans"/>
              </a:rPr>
              <a:t/>
            </a:r>
            <a:br>
              <a:rPr lang="ru-RU" b="0" i="0" dirty="0">
                <a:solidFill>
                  <a:srgbClr val="4091A5"/>
                </a:solidFill>
                <a:effectLst/>
                <a:latin typeface="Open Sans"/>
              </a:rPr>
            </a:b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95558048-B7E5-4C68-A507-FD4A32F49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5055" y="2082018"/>
            <a:ext cx="8535988" cy="4090183"/>
          </a:xfrm>
        </p:spPr>
        <p:txBody>
          <a:bodyPr>
            <a:normAutofit fontScale="77500" lnSpcReduction="20000"/>
          </a:bodyPr>
          <a:lstStyle/>
          <a:p>
            <a:endParaRPr lang="ru-RU" sz="3600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tx1"/>
                </a:solidFill>
                <a:hlinkClick r:id="rId2" action="ppaction://hlinksldjump"/>
              </a:rPr>
              <a:t>Внимание</a:t>
            </a:r>
            <a:r>
              <a:rPr lang="ru-RU" sz="2800" dirty="0">
                <a:solidFill>
                  <a:schemeClr val="tx1"/>
                </a:solidFill>
                <a:hlinkClick r:id="rId2" action="ppaction://hlinksldjump"/>
              </a:rPr>
              <a:t> </a:t>
            </a:r>
            <a:r>
              <a:rPr lang="ru-RU" sz="3600" dirty="0">
                <a:solidFill>
                  <a:schemeClr val="tx1"/>
                </a:solidFill>
                <a:hlinkClick r:id="rId2" action="ppaction://hlinksldjump"/>
              </a:rPr>
              <a:t>и память</a:t>
            </a:r>
            <a:endParaRPr lang="ru-RU" sz="3600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tx1"/>
                </a:solidFill>
                <a:hlinkClick r:id="rId3" action="ppaction://hlinksldjump"/>
              </a:rPr>
              <a:t>Логика</a:t>
            </a:r>
            <a:endParaRPr lang="ru-RU" sz="3600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tx1"/>
                </a:solidFill>
                <a:hlinkClick r:id="rId4" action="ppaction://hlinksldjump"/>
              </a:rPr>
              <a:t>Отличия и сходства</a:t>
            </a:r>
            <a:endParaRPr lang="ru-RU" sz="3600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tx1"/>
                </a:solidFill>
                <a:hlinkClick r:id="rId5" action="ppaction://hlinksldjump"/>
              </a:rPr>
              <a:t>Сравнение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tx1"/>
                </a:solidFill>
                <a:hlinkClick r:id="rId6" action="ppaction://hlinksldjump"/>
              </a:rPr>
              <a:t>Учимся считать до 3</a:t>
            </a:r>
            <a:endParaRPr lang="ru-RU" sz="3600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tx1"/>
                </a:solidFill>
                <a:hlinkClick r:id="rId7" action="ppaction://hlinksldjump"/>
              </a:rPr>
              <a:t>Фигуры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tx1"/>
                </a:solidFill>
                <a:hlinkClick r:id="rId8" action="ppaction://hlinksldjump"/>
              </a:rPr>
              <a:t>Цвета 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D875-E3B8-42F2-885E-43F89F464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Спасибо!</a:t>
            </a:r>
            <a:br>
              <a:rPr lang="ru-RU" sz="4000" dirty="0"/>
            </a:br>
            <a:r>
              <a:rPr lang="ru-RU" sz="4000" dirty="0"/>
              <a:t>Желаем дальнейших успехов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5989D0-31F5-4D17-9A17-A58CE9D69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7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0B8BEA-DFA0-4A46-B53F-1F16D8ED1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Внимание и память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951F7AD-C55E-4663-BEFB-2C11BFE12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750234"/>
            <a:ext cx="9613338" cy="1879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hlinkClick r:id="rId2" action="ppaction://hlinksldjump"/>
              </a:rPr>
              <a:t>Запоминаем и угадываем </a:t>
            </a:r>
            <a:r>
              <a:rPr lang="ru-RU" sz="2400" dirty="0">
                <a:solidFill>
                  <a:schemeClr val="tx1"/>
                </a:solidFill>
              </a:rPr>
              <a:t>                                     </a:t>
            </a:r>
            <a:r>
              <a:rPr lang="ru-RU" sz="2400" dirty="0">
                <a:solidFill>
                  <a:schemeClr val="tx1"/>
                </a:solidFill>
                <a:hlinkClick r:id="rId3" action="ppaction://hlinksldjump"/>
              </a:rPr>
              <a:t>Найди пару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xmlns="" id="{135994E3-6F25-4483-97C8-9C9037A3315D}"/>
              </a:ext>
            </a:extLst>
          </p:cNvPr>
          <p:cNvSpPr/>
          <p:nvPr/>
        </p:nvSpPr>
        <p:spPr>
          <a:xfrm rot="19441812">
            <a:off x="2417983" y="2578242"/>
            <a:ext cx="1107632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лево 7">
            <a:extLst>
              <a:ext uri="{FF2B5EF4-FFF2-40B4-BE49-F238E27FC236}">
                <a16:creationId xmlns:a16="http://schemas.microsoft.com/office/drawing/2014/main" xmlns="" id="{D1B21D58-555B-46E8-B124-C28657088BDC}"/>
              </a:ext>
            </a:extLst>
          </p:cNvPr>
          <p:cNvSpPr/>
          <p:nvPr/>
        </p:nvSpPr>
        <p:spPr>
          <a:xfrm rot="13151180">
            <a:off x="7786707" y="2578241"/>
            <a:ext cx="1107632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5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A987AD-855C-4311-813E-A1FCD355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128932"/>
          </a:xfrm>
        </p:spPr>
        <p:txBody>
          <a:bodyPr>
            <a:normAutofit/>
          </a:bodyPr>
          <a:lstStyle/>
          <a:p>
            <a:r>
              <a:rPr lang="ru-RU" dirty="0"/>
              <a:t>Запоминаем и угадываем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41567C-2EFA-4F85-ADCA-5843E99BB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549400"/>
            <a:ext cx="8535988" cy="151735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Давай запомним эту картинку и нажмем на стрелочку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2A5D432-03A5-4AC8-BFBE-A7D6311FD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705" y="2678998"/>
            <a:ext cx="3227204" cy="3227204"/>
          </a:xfrm>
          <a:prstGeom prst="rect">
            <a:avLst/>
          </a:prstGeom>
        </p:spPr>
      </p:pic>
      <p:sp>
        <p:nvSpPr>
          <p:cNvPr id="9" name="Стрелка: вправо 8">
            <a:hlinkClick r:id="rId3" action="ppaction://hlinksldjump"/>
            <a:extLst>
              <a:ext uri="{FF2B5EF4-FFF2-40B4-BE49-F238E27FC236}">
                <a16:creationId xmlns:a16="http://schemas.microsoft.com/office/drawing/2014/main" xmlns="" id="{B65592E8-98F9-4FFF-BAC5-BA5042D50F91}"/>
              </a:ext>
            </a:extLst>
          </p:cNvPr>
          <p:cNvSpPr/>
          <p:nvPr/>
        </p:nvSpPr>
        <p:spPr>
          <a:xfrm>
            <a:off x="7807568" y="5906202"/>
            <a:ext cx="1168933" cy="579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AC21A3-EF43-4BE9-B785-7E01172AA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03" y="207499"/>
            <a:ext cx="10058400" cy="1292274"/>
          </a:xfrm>
        </p:spPr>
        <p:txBody>
          <a:bodyPr/>
          <a:lstStyle/>
          <a:p>
            <a:r>
              <a:rPr lang="ru-RU" dirty="0"/>
              <a:t>Запоминаем и угадываем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8EA9763-0F65-43A9-B0FB-E982351FB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7603" y="958875"/>
            <a:ext cx="8535988" cy="129227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Давай вспомним, какая была картинка </a:t>
            </a:r>
          </a:p>
        </p:txBody>
      </p:sp>
      <p:pic>
        <p:nvPicPr>
          <p:cNvPr id="5" name="Рисунок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BA64955A-887F-4AD1-9E0F-BE9609A0E3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803" y="4110819"/>
            <a:ext cx="2539682" cy="2539682"/>
          </a:xfrm>
          <a:prstGeom prst="rect">
            <a:avLst/>
          </a:prstGeom>
        </p:spPr>
      </p:pic>
      <p:pic>
        <p:nvPicPr>
          <p:cNvPr id="7" name="Рисунок 6">
            <a:hlinkClick r:id="rId4" action="ppaction://hlinksldjump"/>
            <a:extLst>
              <a:ext uri="{FF2B5EF4-FFF2-40B4-BE49-F238E27FC236}">
                <a16:creationId xmlns:a16="http://schemas.microsoft.com/office/drawing/2014/main" xmlns="" id="{C546DFFE-BD6D-44A4-B9E2-9B902BF65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602" y="1831128"/>
            <a:ext cx="2539682" cy="2539682"/>
          </a:xfrm>
          <a:prstGeom prst="rect">
            <a:avLst/>
          </a:prstGeom>
        </p:spPr>
      </p:pic>
      <p:pic>
        <p:nvPicPr>
          <p:cNvPr id="9" name="Рисунок 8" descr="Изображение выглядит как рисунок&#10;&#10;Автоматически созданное описание">
            <a:hlinkClick r:id="rId4" action="ppaction://hlinksldjump"/>
            <a:extLst>
              <a:ext uri="{FF2B5EF4-FFF2-40B4-BE49-F238E27FC236}">
                <a16:creationId xmlns:a16="http://schemas.microsoft.com/office/drawing/2014/main" xmlns="" id="{F639E3AF-BA01-456C-AA89-5B3C3DB2FB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036" y="1710251"/>
            <a:ext cx="2539682" cy="2539682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фрисби, оранжевый, держит, темный&#10;&#10;Автоматически созданное описание">
            <a:hlinkClick r:id="rId4" action="ppaction://hlinksldjump"/>
            <a:extLst>
              <a:ext uri="{FF2B5EF4-FFF2-40B4-BE49-F238E27FC236}">
                <a16:creationId xmlns:a16="http://schemas.microsoft.com/office/drawing/2014/main" xmlns="" id="{201439B7-C73D-4B3E-81A8-96D3C3C8A2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483" y="4110819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F277BB-27AE-422E-B176-39BA54F2F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22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Правильно </a:t>
            </a:r>
            <a:r>
              <a:rPr lang="ru-RU" sz="5400" dirty="0">
                <a:sym typeface="Wingdings" panose="05000000000000000000" pitchFamily="2" charset="2"/>
              </a:rPr>
              <a:t> 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BAB461-2974-43A8-A485-1910EDDCD2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Вернуться назад:</a:t>
            </a:r>
          </a:p>
        </p:txBody>
      </p:sp>
      <p:sp>
        <p:nvSpPr>
          <p:cNvPr id="4" name="Стрелка: вправо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DCA3CED4-E158-4400-95E9-9CC1A6312E21}"/>
              </a:ext>
            </a:extLst>
          </p:cNvPr>
          <p:cNvSpPr/>
          <p:nvPr/>
        </p:nvSpPr>
        <p:spPr>
          <a:xfrm>
            <a:off x="8271803" y="5542670"/>
            <a:ext cx="826779" cy="409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1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F71AB4-39C9-48EC-9675-E53D152E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5740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Неправильно </a:t>
            </a:r>
            <a:r>
              <a:rPr lang="ru-RU" sz="5400" dirty="0">
                <a:sym typeface="Wingdings" panose="05000000000000000000" pitchFamily="2" charset="2"/>
              </a:rPr>
              <a:t></a:t>
            </a:r>
            <a:endParaRPr lang="ru-RU" sz="5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210BD0-BC47-4ACC-BE76-0B49952001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Попробовать ещё раз:</a:t>
            </a:r>
          </a:p>
        </p:txBody>
      </p:sp>
      <p:sp>
        <p:nvSpPr>
          <p:cNvPr id="4" name="Стрелка: вправо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17E55491-94DC-461E-8C99-F2D45E00298D}"/>
              </a:ext>
            </a:extLst>
          </p:cNvPr>
          <p:cNvSpPr/>
          <p:nvPr/>
        </p:nvSpPr>
        <p:spPr>
          <a:xfrm>
            <a:off x="8311374" y="5444196"/>
            <a:ext cx="908826" cy="4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9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202</TotalTime>
  <Words>489</Words>
  <Application>Microsoft Office PowerPoint</Application>
  <PresentationFormat>Произвольный</PresentationFormat>
  <Paragraphs>108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Сектор</vt:lpstr>
      <vt:lpstr>Примеры развивающих игр-занятий с детьми 2х-3х лет в домашних условиях</vt:lpstr>
      <vt:lpstr>актуальность</vt:lpstr>
      <vt:lpstr>Цель презентации   задачи игр-занятий </vt:lpstr>
      <vt:lpstr>Развивающие занятия и игры для детей 2-3 лет </vt:lpstr>
      <vt:lpstr>Внимание и память</vt:lpstr>
      <vt:lpstr>Запоминаем и угадываем</vt:lpstr>
      <vt:lpstr>Запоминаем и угадываем </vt:lpstr>
      <vt:lpstr>Правильно  </vt:lpstr>
      <vt:lpstr>Неправильно </vt:lpstr>
      <vt:lpstr>Найди пару</vt:lpstr>
      <vt:lpstr>Неправильно </vt:lpstr>
      <vt:lpstr>логика</vt:lpstr>
      <vt:lpstr>Большое и маленькое</vt:lpstr>
      <vt:lpstr>Неправильно </vt:lpstr>
      <vt:lpstr>Горячее и холодное</vt:lpstr>
      <vt:lpstr>Неправильно </vt:lpstr>
      <vt:lpstr>Отличия и сходства: одинаковые предметы</vt:lpstr>
      <vt:lpstr>Неправильно </vt:lpstr>
      <vt:lpstr>Одинаковые предметы</vt:lpstr>
      <vt:lpstr>Неправильно </vt:lpstr>
      <vt:lpstr>Сравнение </vt:lpstr>
      <vt:lpstr>Короткий и длинный</vt:lpstr>
      <vt:lpstr>Неправильно </vt:lpstr>
      <vt:lpstr>Маленький и большой</vt:lpstr>
      <vt:lpstr>Неправильно </vt:lpstr>
      <vt:lpstr>Учимся считать до 3</vt:lpstr>
      <vt:lpstr>Весёлый счет </vt:lpstr>
      <vt:lpstr>Неправильно </vt:lpstr>
      <vt:lpstr>Считаем животных</vt:lpstr>
      <vt:lpstr>Неправильно </vt:lpstr>
      <vt:lpstr>Фигуры и предметы</vt:lpstr>
      <vt:lpstr>Неправильно </vt:lpstr>
      <vt:lpstr>Фигуры и предметы </vt:lpstr>
      <vt:lpstr>Неправильно </vt:lpstr>
      <vt:lpstr>цвета</vt:lpstr>
      <vt:lpstr>Выбери цвет</vt:lpstr>
      <vt:lpstr>Неправильно </vt:lpstr>
      <vt:lpstr>Цветные фигуры</vt:lpstr>
      <vt:lpstr>Неправильно </vt:lpstr>
      <vt:lpstr>Спасибо! Желаем дальнейших успехов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развивающих игр-занятий с детьми 2х-3х лет в домашних условиях</dc:title>
  <dc:creator>Березуцкая Елизавета Владимировна</dc:creator>
  <cp:lastModifiedBy>Пользователь Windows</cp:lastModifiedBy>
  <cp:revision>26</cp:revision>
  <dcterms:created xsi:type="dcterms:W3CDTF">2020-08-17T08:38:32Z</dcterms:created>
  <dcterms:modified xsi:type="dcterms:W3CDTF">2024-01-11T11:38:38Z</dcterms:modified>
</cp:coreProperties>
</file>